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27"/>
  </p:notesMasterIdLst>
  <p:sldIdLst>
    <p:sldId id="286" r:id="rId3"/>
    <p:sldId id="349" r:id="rId4"/>
    <p:sldId id="388" r:id="rId5"/>
    <p:sldId id="372" r:id="rId6"/>
    <p:sldId id="355" r:id="rId7"/>
    <p:sldId id="356" r:id="rId8"/>
    <p:sldId id="389" r:id="rId9"/>
    <p:sldId id="357" r:id="rId10"/>
    <p:sldId id="358" r:id="rId11"/>
    <p:sldId id="359" r:id="rId12"/>
    <p:sldId id="362" r:id="rId13"/>
    <p:sldId id="377" r:id="rId14"/>
    <p:sldId id="378" r:id="rId15"/>
    <p:sldId id="379" r:id="rId16"/>
    <p:sldId id="380" r:id="rId17"/>
    <p:sldId id="393" r:id="rId18"/>
    <p:sldId id="384" r:id="rId19"/>
    <p:sldId id="367" r:id="rId20"/>
    <p:sldId id="368" r:id="rId21"/>
    <p:sldId id="369" r:id="rId22"/>
    <p:sldId id="386" r:id="rId23"/>
    <p:sldId id="385" r:id="rId24"/>
    <p:sldId id="361" r:id="rId25"/>
    <p:sldId id="341" r:id="rId26"/>
  </p:sldIdLst>
  <p:sldSz cx="9144000" cy="5143500" type="screen16x9"/>
  <p:notesSz cx="6797675" cy="9926638"/>
  <p:embeddedFontLst>
    <p:embeddedFont>
      <p:font typeface="Calibri Light" pitchFamily="34" charset="0"/>
      <p:regular r:id="rId28"/>
      <p:italic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Georgia" pitchFamily="18" charset="0"/>
      <p:regular r:id="rId34"/>
      <p:bold r:id="rId35"/>
      <p:italic r:id="rId36"/>
      <p:boldItalic r:id="rId37"/>
    </p:embeddedFont>
    <p:embeddedFont>
      <p:font typeface="Arial Narrow" pitchFamily="34" charset="0"/>
      <p:regular r:id="rId38"/>
      <p:bold r:id="rId39"/>
      <p:italic r:id="rId40"/>
      <p:boldItalic r:id="rId41"/>
    </p:embeddedFont>
    <p:embeddedFont>
      <p:font typeface="Century Gothic" pitchFamily="34" charset="0"/>
      <p:regular r:id="rId42"/>
      <p:bold r:id="rId43"/>
      <p:italic r:id="rId44"/>
      <p:boldItalic r:id="rId45"/>
    </p:embeddedFont>
    <p:embeddedFont>
      <p:font typeface="Lucida Sans Unicode" pitchFamily="34" charset="0"/>
      <p:regular r:id="rId46"/>
    </p:embeddedFont>
  </p:embeddedFontLst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773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200"/>
    <a:srgbClr val="C10000"/>
    <a:srgbClr val="7F7F7F"/>
    <a:srgbClr val="E5F7FD"/>
    <a:srgbClr val="FBB003"/>
    <a:srgbClr val="0459DD"/>
    <a:srgbClr val="00B050"/>
    <a:srgbClr val="8E8E8E"/>
    <a:srgbClr val="FFD83B"/>
    <a:srgbClr val="EE7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9" autoAdjust="0"/>
    <p:restoredTop sz="94660" autoAdjust="0"/>
  </p:normalViewPr>
  <p:slideViewPr>
    <p:cSldViewPr snapToGrid="0" showGuides="1">
      <p:cViewPr varScale="1">
        <p:scale>
          <a:sx n="86" d="100"/>
          <a:sy n="86" d="100"/>
        </p:scale>
        <p:origin x="-90" y="-180"/>
      </p:cViewPr>
      <p:guideLst>
        <p:guide orient="horz" pos="2364"/>
        <p:guide orient="horz" pos="1773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9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5D370-348B-4E9E-B467-FB9CAF7662E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A5CC7-A00E-42B3-86DA-0F7F16012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29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E7B556F-5FCE-49F4-8358-B03FA321DC82}" type="slidenum">
              <a:rPr lang="ru-RU" altLang="ru-RU" smtClean="0"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3851275" y="9428163"/>
            <a:ext cx="2938463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8A621B2-3868-40A7-8A69-0EDF5F505817}" type="slidenum">
              <a:rPr lang="ru-RU" altLang="ru-RU"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9700" name="Text Box 2"/>
          <p:cNvSpPr txBox="1">
            <a:spLocks noChangeArrowheads="1"/>
          </p:cNvSpPr>
          <p:nvPr/>
        </p:nvSpPr>
        <p:spPr bwMode="auto">
          <a:xfrm>
            <a:off x="3851275" y="9428163"/>
            <a:ext cx="29432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F50F0AA-703C-4E32-9885-DC2BACA8B834}" type="slidenum">
              <a:rPr lang="ru-RU" altLang="ru-RU">
                <a:latin typeface="Calibri" panose="020F050202020403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970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369382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A5CC7-A00E-42B3-86DA-0F7F1601268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655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A5CC7-A00E-42B3-86DA-0F7F1601268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733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98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67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5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E6008F-61FA-E944-83E9-CFD1D7BCF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C8267C5-88C3-2A48-8DFF-94F611160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AFEEAD5-44C4-8045-96A4-8206B648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D4C329-8804-E14F-A03F-97FACB4758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EDE8728-98F6-1040-B43D-772D2C3DA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1750BA3-853A-B045-A16D-DC275CA7A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37ACA9-0D39-E545-AD01-2E02FD3498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08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42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81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58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73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3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5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3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2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4DC1E-403E-4E19-B880-E9A59C6B91B8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CE4A0-8DD3-41D8-9100-5A063C7DBE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6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6152E5-4822-FF40-8507-1A3DF8FFF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771C074-A6B5-7341-9788-9B32167D1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C1411D1-108F-E545-95AF-A1DFCAD084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D4C329-8804-E14F-A03F-97FACB47584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17.02.2020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8F40F6-4F3A-7D49-B7FB-42E063136D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945DACF-DFED-0C44-AACB-3C48E613E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37ACA9-0D39-E545-AD01-2E02FD3498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9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33.jpg"/><Relationship Id="rId9" Type="http://schemas.openxmlformats.org/officeDocument/2006/relationships/image" Target="../media/image28.png"/><Relationship Id="rId1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>
            <a:spLocks noChangeAspect="1"/>
          </p:cNvSpPr>
          <p:nvPr/>
        </p:nvSpPr>
        <p:spPr>
          <a:xfrm>
            <a:off x="5742" y="-7469"/>
            <a:ext cx="9153054" cy="5150969"/>
          </a:xfrm>
          <a:custGeom>
            <a:avLst/>
            <a:gdLst>
              <a:gd name="connsiteX0" fmla="*/ 7496175 w 14992350"/>
              <a:gd name="connsiteY0" fmla="*/ 0 h 6863862"/>
              <a:gd name="connsiteX1" fmla="*/ 13280588 w 14992350"/>
              <a:gd name="connsiteY1" fmla="*/ 1068661 h 6863862"/>
              <a:gd name="connsiteX2" fmla="*/ 13584727 w 14992350"/>
              <a:gd name="connsiteY2" fmla="*/ 1227993 h 6863862"/>
              <a:gd name="connsiteX3" fmla="*/ 13592175 w 14992350"/>
              <a:gd name="connsiteY3" fmla="*/ 1227993 h 6863862"/>
              <a:gd name="connsiteX4" fmla="*/ 13592175 w 14992350"/>
              <a:gd name="connsiteY4" fmla="*/ 1231895 h 6863862"/>
              <a:gd name="connsiteX5" fmla="*/ 13712121 w 14992350"/>
              <a:gd name="connsiteY5" fmla="*/ 1294733 h 6863862"/>
              <a:gd name="connsiteX6" fmla="*/ 14992350 w 14992350"/>
              <a:gd name="connsiteY6" fmla="*/ 2936631 h 6863862"/>
              <a:gd name="connsiteX7" fmla="*/ 13712121 w 14992350"/>
              <a:gd name="connsiteY7" fmla="*/ 4578530 h 6863862"/>
              <a:gd name="connsiteX8" fmla="*/ 13592175 w 14992350"/>
              <a:gd name="connsiteY8" fmla="*/ 4641367 h 6863862"/>
              <a:gd name="connsiteX9" fmla="*/ 13592175 w 14992350"/>
              <a:gd name="connsiteY9" fmla="*/ 6863862 h 6863862"/>
              <a:gd name="connsiteX10" fmla="*/ 1400175 w 14992350"/>
              <a:gd name="connsiteY10" fmla="*/ 6863862 h 6863862"/>
              <a:gd name="connsiteX11" fmla="*/ 1400175 w 14992350"/>
              <a:gd name="connsiteY11" fmla="*/ 4641367 h 6863862"/>
              <a:gd name="connsiteX12" fmla="*/ 1280229 w 14992350"/>
              <a:gd name="connsiteY12" fmla="*/ 4578530 h 6863862"/>
              <a:gd name="connsiteX13" fmla="*/ 0 w 14992350"/>
              <a:gd name="connsiteY13" fmla="*/ 2936631 h 6863862"/>
              <a:gd name="connsiteX14" fmla="*/ 1280229 w 14992350"/>
              <a:gd name="connsiteY14" fmla="*/ 1294733 h 6863862"/>
              <a:gd name="connsiteX15" fmla="*/ 1400175 w 14992350"/>
              <a:gd name="connsiteY15" fmla="*/ 1231895 h 6863862"/>
              <a:gd name="connsiteX16" fmla="*/ 1400175 w 14992350"/>
              <a:gd name="connsiteY16" fmla="*/ 1227993 h 6863862"/>
              <a:gd name="connsiteX17" fmla="*/ 1407624 w 14992350"/>
              <a:gd name="connsiteY17" fmla="*/ 1227993 h 6863862"/>
              <a:gd name="connsiteX18" fmla="*/ 1711762 w 14992350"/>
              <a:gd name="connsiteY18" fmla="*/ 1068661 h 6863862"/>
              <a:gd name="connsiteX19" fmla="*/ 7496175 w 14992350"/>
              <a:gd name="connsiteY19" fmla="*/ 0 h 6863862"/>
              <a:gd name="connsiteX0" fmla="*/ 6230940 w 13727115"/>
              <a:gd name="connsiteY0" fmla="*/ 0 h 6863862"/>
              <a:gd name="connsiteX1" fmla="*/ 12015353 w 13727115"/>
              <a:gd name="connsiteY1" fmla="*/ 1068661 h 6863862"/>
              <a:gd name="connsiteX2" fmla="*/ 12319492 w 13727115"/>
              <a:gd name="connsiteY2" fmla="*/ 1227993 h 6863862"/>
              <a:gd name="connsiteX3" fmla="*/ 12326940 w 13727115"/>
              <a:gd name="connsiteY3" fmla="*/ 1227993 h 6863862"/>
              <a:gd name="connsiteX4" fmla="*/ 12326940 w 13727115"/>
              <a:gd name="connsiteY4" fmla="*/ 1231895 h 6863862"/>
              <a:gd name="connsiteX5" fmla="*/ 12446886 w 13727115"/>
              <a:gd name="connsiteY5" fmla="*/ 1294733 h 6863862"/>
              <a:gd name="connsiteX6" fmla="*/ 13727115 w 13727115"/>
              <a:gd name="connsiteY6" fmla="*/ 2936631 h 6863862"/>
              <a:gd name="connsiteX7" fmla="*/ 12446886 w 13727115"/>
              <a:gd name="connsiteY7" fmla="*/ 4578530 h 6863862"/>
              <a:gd name="connsiteX8" fmla="*/ 12326940 w 13727115"/>
              <a:gd name="connsiteY8" fmla="*/ 4641367 h 6863862"/>
              <a:gd name="connsiteX9" fmla="*/ 12326940 w 13727115"/>
              <a:gd name="connsiteY9" fmla="*/ 6863862 h 6863862"/>
              <a:gd name="connsiteX10" fmla="*/ 134940 w 13727115"/>
              <a:gd name="connsiteY10" fmla="*/ 6863862 h 6863862"/>
              <a:gd name="connsiteX11" fmla="*/ 134940 w 13727115"/>
              <a:gd name="connsiteY11" fmla="*/ 4641367 h 6863862"/>
              <a:gd name="connsiteX12" fmla="*/ 14994 w 13727115"/>
              <a:gd name="connsiteY12" fmla="*/ 4578530 h 6863862"/>
              <a:gd name="connsiteX13" fmla="*/ 14994 w 13727115"/>
              <a:gd name="connsiteY13" fmla="*/ 1294733 h 6863862"/>
              <a:gd name="connsiteX14" fmla="*/ 134940 w 13727115"/>
              <a:gd name="connsiteY14" fmla="*/ 1231895 h 6863862"/>
              <a:gd name="connsiteX15" fmla="*/ 134940 w 13727115"/>
              <a:gd name="connsiteY15" fmla="*/ 1227993 h 6863862"/>
              <a:gd name="connsiteX16" fmla="*/ 142389 w 13727115"/>
              <a:gd name="connsiteY16" fmla="*/ 1227993 h 6863862"/>
              <a:gd name="connsiteX17" fmla="*/ 446527 w 13727115"/>
              <a:gd name="connsiteY17" fmla="*/ 1068661 h 6863862"/>
              <a:gd name="connsiteX18" fmla="*/ 6230940 w 13727115"/>
              <a:gd name="connsiteY18" fmla="*/ 0 h 6863862"/>
              <a:gd name="connsiteX0" fmla="*/ 6215946 w 13712121"/>
              <a:gd name="connsiteY0" fmla="*/ 0 h 6863862"/>
              <a:gd name="connsiteX1" fmla="*/ 12000359 w 13712121"/>
              <a:gd name="connsiteY1" fmla="*/ 1068661 h 6863862"/>
              <a:gd name="connsiteX2" fmla="*/ 12304498 w 13712121"/>
              <a:gd name="connsiteY2" fmla="*/ 1227993 h 6863862"/>
              <a:gd name="connsiteX3" fmla="*/ 12311946 w 13712121"/>
              <a:gd name="connsiteY3" fmla="*/ 1227993 h 6863862"/>
              <a:gd name="connsiteX4" fmla="*/ 12311946 w 13712121"/>
              <a:gd name="connsiteY4" fmla="*/ 1231895 h 6863862"/>
              <a:gd name="connsiteX5" fmla="*/ 12431892 w 13712121"/>
              <a:gd name="connsiteY5" fmla="*/ 1294733 h 6863862"/>
              <a:gd name="connsiteX6" fmla="*/ 13712121 w 13712121"/>
              <a:gd name="connsiteY6" fmla="*/ 2936631 h 6863862"/>
              <a:gd name="connsiteX7" fmla="*/ 12431892 w 13712121"/>
              <a:gd name="connsiteY7" fmla="*/ 4578530 h 6863862"/>
              <a:gd name="connsiteX8" fmla="*/ 12311946 w 13712121"/>
              <a:gd name="connsiteY8" fmla="*/ 4641367 h 6863862"/>
              <a:gd name="connsiteX9" fmla="*/ 12311946 w 13712121"/>
              <a:gd name="connsiteY9" fmla="*/ 6863862 h 6863862"/>
              <a:gd name="connsiteX10" fmla="*/ 119946 w 13712121"/>
              <a:gd name="connsiteY10" fmla="*/ 6863862 h 6863862"/>
              <a:gd name="connsiteX11" fmla="*/ 119946 w 13712121"/>
              <a:gd name="connsiteY11" fmla="*/ 4641367 h 6863862"/>
              <a:gd name="connsiteX12" fmla="*/ 0 w 13712121"/>
              <a:gd name="connsiteY12" fmla="*/ 4578530 h 6863862"/>
              <a:gd name="connsiteX13" fmla="*/ 119946 w 13712121"/>
              <a:gd name="connsiteY13" fmla="*/ 1231895 h 6863862"/>
              <a:gd name="connsiteX14" fmla="*/ 119946 w 13712121"/>
              <a:gd name="connsiteY14" fmla="*/ 1227993 h 6863862"/>
              <a:gd name="connsiteX15" fmla="*/ 127395 w 13712121"/>
              <a:gd name="connsiteY15" fmla="*/ 1227993 h 6863862"/>
              <a:gd name="connsiteX16" fmla="*/ 431533 w 13712121"/>
              <a:gd name="connsiteY16" fmla="*/ 1068661 h 6863862"/>
              <a:gd name="connsiteX17" fmla="*/ 6215946 w 13712121"/>
              <a:gd name="connsiteY17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2311946 w 13592175"/>
              <a:gd name="connsiteY5" fmla="*/ 1294733 h 6863862"/>
              <a:gd name="connsiteX6" fmla="*/ 13592175 w 13592175"/>
              <a:gd name="connsiteY6" fmla="*/ 2936631 h 6863862"/>
              <a:gd name="connsiteX7" fmla="*/ 12311946 w 13592175"/>
              <a:gd name="connsiteY7" fmla="*/ 4578530 h 6863862"/>
              <a:gd name="connsiteX8" fmla="*/ 12192000 w 13592175"/>
              <a:gd name="connsiteY8" fmla="*/ 4641367 h 6863862"/>
              <a:gd name="connsiteX9" fmla="*/ 12192000 w 13592175"/>
              <a:gd name="connsiteY9" fmla="*/ 6863862 h 6863862"/>
              <a:gd name="connsiteX10" fmla="*/ 0 w 13592175"/>
              <a:gd name="connsiteY10" fmla="*/ 6863862 h 6863862"/>
              <a:gd name="connsiteX11" fmla="*/ 0 w 13592175"/>
              <a:gd name="connsiteY11" fmla="*/ 4641367 h 6863862"/>
              <a:gd name="connsiteX12" fmla="*/ 0 w 13592175"/>
              <a:gd name="connsiteY12" fmla="*/ 1231895 h 6863862"/>
              <a:gd name="connsiteX13" fmla="*/ 0 w 13592175"/>
              <a:gd name="connsiteY13" fmla="*/ 1227993 h 6863862"/>
              <a:gd name="connsiteX14" fmla="*/ 7449 w 13592175"/>
              <a:gd name="connsiteY14" fmla="*/ 1227993 h 6863862"/>
              <a:gd name="connsiteX15" fmla="*/ 311587 w 13592175"/>
              <a:gd name="connsiteY15" fmla="*/ 1068661 h 6863862"/>
              <a:gd name="connsiteX16" fmla="*/ 6096000 w 13592175"/>
              <a:gd name="connsiteY16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3592175 w 13592175"/>
              <a:gd name="connsiteY5" fmla="*/ 2936631 h 6863862"/>
              <a:gd name="connsiteX6" fmla="*/ 12311946 w 13592175"/>
              <a:gd name="connsiteY6" fmla="*/ 4578530 h 6863862"/>
              <a:gd name="connsiteX7" fmla="*/ 12192000 w 13592175"/>
              <a:gd name="connsiteY7" fmla="*/ 4641367 h 6863862"/>
              <a:gd name="connsiteX8" fmla="*/ 12192000 w 13592175"/>
              <a:gd name="connsiteY8" fmla="*/ 6863862 h 6863862"/>
              <a:gd name="connsiteX9" fmla="*/ 0 w 13592175"/>
              <a:gd name="connsiteY9" fmla="*/ 6863862 h 6863862"/>
              <a:gd name="connsiteX10" fmla="*/ 0 w 13592175"/>
              <a:gd name="connsiteY10" fmla="*/ 4641367 h 6863862"/>
              <a:gd name="connsiteX11" fmla="*/ 0 w 13592175"/>
              <a:gd name="connsiteY11" fmla="*/ 1231895 h 6863862"/>
              <a:gd name="connsiteX12" fmla="*/ 0 w 13592175"/>
              <a:gd name="connsiteY12" fmla="*/ 1227993 h 6863862"/>
              <a:gd name="connsiteX13" fmla="*/ 7449 w 13592175"/>
              <a:gd name="connsiteY13" fmla="*/ 1227993 h 6863862"/>
              <a:gd name="connsiteX14" fmla="*/ 311587 w 13592175"/>
              <a:gd name="connsiteY14" fmla="*/ 1068661 h 6863862"/>
              <a:gd name="connsiteX15" fmla="*/ 6096000 w 13592175"/>
              <a:gd name="connsiteY15" fmla="*/ 0 h 6863862"/>
              <a:gd name="connsiteX0" fmla="*/ 6096000 w 12311946"/>
              <a:gd name="connsiteY0" fmla="*/ 0 h 6863862"/>
              <a:gd name="connsiteX1" fmla="*/ 11880413 w 12311946"/>
              <a:gd name="connsiteY1" fmla="*/ 1068661 h 6863862"/>
              <a:gd name="connsiteX2" fmla="*/ 12184552 w 12311946"/>
              <a:gd name="connsiteY2" fmla="*/ 1227993 h 6863862"/>
              <a:gd name="connsiteX3" fmla="*/ 12192000 w 12311946"/>
              <a:gd name="connsiteY3" fmla="*/ 1227993 h 6863862"/>
              <a:gd name="connsiteX4" fmla="*/ 12192000 w 12311946"/>
              <a:gd name="connsiteY4" fmla="*/ 1231895 h 6863862"/>
              <a:gd name="connsiteX5" fmla="*/ 12311946 w 12311946"/>
              <a:gd name="connsiteY5" fmla="*/ 4578530 h 6863862"/>
              <a:gd name="connsiteX6" fmla="*/ 12192000 w 12311946"/>
              <a:gd name="connsiteY6" fmla="*/ 4641367 h 6863862"/>
              <a:gd name="connsiteX7" fmla="*/ 12192000 w 12311946"/>
              <a:gd name="connsiteY7" fmla="*/ 6863862 h 6863862"/>
              <a:gd name="connsiteX8" fmla="*/ 0 w 12311946"/>
              <a:gd name="connsiteY8" fmla="*/ 6863862 h 6863862"/>
              <a:gd name="connsiteX9" fmla="*/ 0 w 12311946"/>
              <a:gd name="connsiteY9" fmla="*/ 4641367 h 6863862"/>
              <a:gd name="connsiteX10" fmla="*/ 0 w 12311946"/>
              <a:gd name="connsiteY10" fmla="*/ 1231895 h 6863862"/>
              <a:gd name="connsiteX11" fmla="*/ 0 w 12311946"/>
              <a:gd name="connsiteY11" fmla="*/ 1227993 h 6863862"/>
              <a:gd name="connsiteX12" fmla="*/ 7449 w 12311946"/>
              <a:gd name="connsiteY12" fmla="*/ 1227993 h 6863862"/>
              <a:gd name="connsiteX13" fmla="*/ 311587 w 12311946"/>
              <a:gd name="connsiteY13" fmla="*/ 1068661 h 6863862"/>
              <a:gd name="connsiteX14" fmla="*/ 6096000 w 12311946"/>
              <a:gd name="connsiteY14" fmla="*/ 0 h 6863862"/>
              <a:gd name="connsiteX0" fmla="*/ 6096000 w 12192000"/>
              <a:gd name="connsiteY0" fmla="*/ 0 h 6863862"/>
              <a:gd name="connsiteX1" fmla="*/ 11880413 w 12192000"/>
              <a:gd name="connsiteY1" fmla="*/ 1068661 h 6863862"/>
              <a:gd name="connsiteX2" fmla="*/ 12184552 w 12192000"/>
              <a:gd name="connsiteY2" fmla="*/ 1227993 h 6863862"/>
              <a:gd name="connsiteX3" fmla="*/ 12192000 w 12192000"/>
              <a:gd name="connsiteY3" fmla="*/ 1227993 h 6863862"/>
              <a:gd name="connsiteX4" fmla="*/ 12192000 w 12192000"/>
              <a:gd name="connsiteY4" fmla="*/ 1231895 h 6863862"/>
              <a:gd name="connsiteX5" fmla="*/ 12192000 w 12192000"/>
              <a:gd name="connsiteY5" fmla="*/ 4641367 h 6863862"/>
              <a:gd name="connsiteX6" fmla="*/ 12192000 w 12192000"/>
              <a:gd name="connsiteY6" fmla="*/ 6863862 h 6863862"/>
              <a:gd name="connsiteX7" fmla="*/ 0 w 12192000"/>
              <a:gd name="connsiteY7" fmla="*/ 6863862 h 6863862"/>
              <a:gd name="connsiteX8" fmla="*/ 0 w 12192000"/>
              <a:gd name="connsiteY8" fmla="*/ 4641367 h 6863862"/>
              <a:gd name="connsiteX9" fmla="*/ 0 w 12192000"/>
              <a:gd name="connsiteY9" fmla="*/ 1231895 h 6863862"/>
              <a:gd name="connsiteX10" fmla="*/ 0 w 12192000"/>
              <a:gd name="connsiteY10" fmla="*/ 1227993 h 6863862"/>
              <a:gd name="connsiteX11" fmla="*/ 7449 w 12192000"/>
              <a:gd name="connsiteY11" fmla="*/ 1227993 h 6863862"/>
              <a:gd name="connsiteX12" fmla="*/ 311587 w 12192000"/>
              <a:gd name="connsiteY12" fmla="*/ 1068661 h 6863862"/>
              <a:gd name="connsiteX13" fmla="*/ 6096000 w 12192000"/>
              <a:gd name="connsiteY13" fmla="*/ 0 h 686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63862">
                <a:moveTo>
                  <a:pt x="6096000" y="0"/>
                </a:moveTo>
                <a:cubicBezTo>
                  <a:pt x="8424763" y="0"/>
                  <a:pt x="10505504" y="416003"/>
                  <a:pt x="11880413" y="1068661"/>
                </a:cubicBezTo>
                <a:lnTo>
                  <a:pt x="12184552" y="1227993"/>
                </a:lnTo>
                <a:lnTo>
                  <a:pt x="12192000" y="1227993"/>
                </a:lnTo>
                <a:lnTo>
                  <a:pt x="12192000" y="1231895"/>
                </a:lnTo>
                <a:lnTo>
                  <a:pt x="12192000" y="4641367"/>
                </a:lnTo>
                <a:lnTo>
                  <a:pt x="12192000" y="6863862"/>
                </a:lnTo>
                <a:lnTo>
                  <a:pt x="0" y="6863862"/>
                </a:lnTo>
                <a:lnTo>
                  <a:pt x="0" y="4641367"/>
                </a:lnTo>
                <a:lnTo>
                  <a:pt x="0" y="1231895"/>
                </a:lnTo>
                <a:lnTo>
                  <a:pt x="0" y="1227993"/>
                </a:lnTo>
                <a:lnTo>
                  <a:pt x="7449" y="1227993"/>
                </a:lnTo>
                <a:lnTo>
                  <a:pt x="311587" y="1068661"/>
                </a:lnTo>
                <a:cubicBezTo>
                  <a:pt x="1686496" y="416003"/>
                  <a:pt x="3767237" y="0"/>
                  <a:pt x="6096000" y="0"/>
                </a:cubicBezTo>
                <a:close/>
              </a:path>
            </a:pathLst>
          </a:custGeom>
          <a:solidFill>
            <a:srgbClr val="034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3342284" y="875368"/>
            <a:ext cx="2430000" cy="2430000"/>
            <a:chOff x="4426561" y="1167157"/>
            <a:chExt cx="3240000" cy="3240000"/>
          </a:xfrm>
        </p:grpSpPr>
        <p:sp>
          <p:nvSpPr>
            <p:cNvPr id="4" name="Овал 3"/>
            <p:cNvSpPr>
              <a:spLocks/>
            </p:cNvSpPr>
            <p:nvPr/>
          </p:nvSpPr>
          <p:spPr>
            <a:xfrm rot="21236320">
              <a:off x="4426561" y="1167157"/>
              <a:ext cx="3240000" cy="3240000"/>
            </a:xfrm>
            <a:prstGeom prst="ellipse">
              <a:avLst/>
            </a:prstGeom>
            <a:pattFill prst="pct5">
              <a:fgClr>
                <a:srgbClr val="FFFFFF"/>
              </a:fgClr>
              <a:bgClr>
                <a:schemeClr val="bg1"/>
              </a:bgClr>
            </a:pattFill>
            <a:ln w="571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 preferRelativeResize="0"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" t="-1" b="8891"/>
            <a:stretch/>
          </p:blipFill>
          <p:spPr>
            <a:xfrm>
              <a:off x="4621238" y="1621145"/>
              <a:ext cx="2917274" cy="264164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</p:pic>
      </p:grpSp>
      <p:pic>
        <p:nvPicPr>
          <p:cNvPr id="10" name="Рисунок 9"/>
          <p:cNvPicPr preferRelativeResize="0"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9" t="11726" r="23370" b="35378"/>
          <a:stretch/>
        </p:blipFill>
        <p:spPr>
          <a:xfrm>
            <a:off x="3988424" y="1473674"/>
            <a:ext cx="1157875" cy="1150257"/>
          </a:xfrm>
          <a:prstGeom prst="ellipse">
            <a:avLst/>
          </a:prstGeom>
        </p:spPr>
      </p:pic>
      <p:sp>
        <p:nvSpPr>
          <p:cNvPr id="13" name="Овал 12"/>
          <p:cNvSpPr>
            <a:spLocks noChangeAspect="1"/>
          </p:cNvSpPr>
          <p:nvPr/>
        </p:nvSpPr>
        <p:spPr>
          <a:xfrm>
            <a:off x="903506" y="4245887"/>
            <a:ext cx="143553" cy="648000"/>
          </a:xfrm>
          <a:custGeom>
            <a:avLst/>
            <a:gdLst>
              <a:gd name="connsiteX0" fmla="*/ 0 w 1692000"/>
              <a:gd name="connsiteY0" fmla="*/ 846000 h 1692000"/>
              <a:gd name="connsiteX1" fmla="*/ 846000 w 1692000"/>
              <a:gd name="connsiteY1" fmla="*/ 0 h 1692000"/>
              <a:gd name="connsiteX2" fmla="*/ 1692000 w 1692000"/>
              <a:gd name="connsiteY2" fmla="*/ 846000 h 1692000"/>
              <a:gd name="connsiteX3" fmla="*/ 846000 w 1692000"/>
              <a:gd name="connsiteY3" fmla="*/ 1692000 h 1692000"/>
              <a:gd name="connsiteX4" fmla="*/ 0 w 1692000"/>
              <a:gd name="connsiteY4" fmla="*/ 846000 h 1692000"/>
              <a:gd name="connsiteX0" fmla="*/ 0 w 1692000"/>
              <a:gd name="connsiteY0" fmla="*/ 846000 h 1692000"/>
              <a:gd name="connsiteX1" fmla="*/ 846000 w 1692000"/>
              <a:gd name="connsiteY1" fmla="*/ 0 h 1692000"/>
              <a:gd name="connsiteX2" fmla="*/ 1692000 w 1692000"/>
              <a:gd name="connsiteY2" fmla="*/ 846000 h 1692000"/>
              <a:gd name="connsiteX3" fmla="*/ 846000 w 1692000"/>
              <a:gd name="connsiteY3" fmla="*/ 1692000 h 1692000"/>
              <a:gd name="connsiteX4" fmla="*/ 0 w 1692000"/>
              <a:gd name="connsiteY4" fmla="*/ 846000 h 1692000"/>
              <a:gd name="connsiteX0" fmla="*/ 0 w 1692000"/>
              <a:gd name="connsiteY0" fmla="*/ 846000 h 1692000"/>
              <a:gd name="connsiteX1" fmla="*/ 846000 w 1692000"/>
              <a:gd name="connsiteY1" fmla="*/ 0 h 1692000"/>
              <a:gd name="connsiteX2" fmla="*/ 1692000 w 1692000"/>
              <a:gd name="connsiteY2" fmla="*/ 846000 h 1692000"/>
              <a:gd name="connsiteX3" fmla="*/ 846000 w 1692000"/>
              <a:gd name="connsiteY3" fmla="*/ 1692000 h 1692000"/>
              <a:gd name="connsiteX4" fmla="*/ 0 w 1692000"/>
              <a:gd name="connsiteY4" fmla="*/ 846000 h 1692000"/>
              <a:gd name="connsiteX0" fmla="*/ 1692000 w 1783440"/>
              <a:gd name="connsiteY0" fmla="*/ 846000 h 1692000"/>
              <a:gd name="connsiteX1" fmla="*/ 846000 w 1783440"/>
              <a:gd name="connsiteY1" fmla="*/ 1692000 h 1692000"/>
              <a:gd name="connsiteX2" fmla="*/ 0 w 1783440"/>
              <a:gd name="connsiteY2" fmla="*/ 846000 h 1692000"/>
              <a:gd name="connsiteX3" fmla="*/ 846000 w 1783440"/>
              <a:gd name="connsiteY3" fmla="*/ 0 h 1692000"/>
              <a:gd name="connsiteX4" fmla="*/ 1783440 w 1783440"/>
              <a:gd name="connsiteY4" fmla="*/ 937440 h 1692000"/>
              <a:gd name="connsiteX0" fmla="*/ 1692000 w 1692000"/>
              <a:gd name="connsiteY0" fmla="*/ 846000 h 1692000"/>
              <a:gd name="connsiteX1" fmla="*/ 846000 w 1692000"/>
              <a:gd name="connsiteY1" fmla="*/ 1692000 h 1692000"/>
              <a:gd name="connsiteX2" fmla="*/ 0 w 1692000"/>
              <a:gd name="connsiteY2" fmla="*/ 846000 h 1692000"/>
              <a:gd name="connsiteX3" fmla="*/ 846000 w 1692000"/>
              <a:gd name="connsiteY3" fmla="*/ 0 h 1692000"/>
              <a:gd name="connsiteX0" fmla="*/ 846000 w 846000"/>
              <a:gd name="connsiteY0" fmla="*/ 1692000 h 1692000"/>
              <a:gd name="connsiteX1" fmla="*/ 0 w 846000"/>
              <a:gd name="connsiteY1" fmla="*/ 846000 h 1692000"/>
              <a:gd name="connsiteX2" fmla="*/ 846000 w 846000"/>
              <a:gd name="connsiteY2" fmla="*/ 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6000" h="1692000">
                <a:moveTo>
                  <a:pt x="846000" y="1692000"/>
                </a:move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</a:path>
            </a:pathLst>
          </a:custGeom>
          <a:solidFill>
            <a:srgbClr val="FFB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331045" y="834868"/>
            <a:ext cx="2511000" cy="2511000"/>
            <a:chOff x="5130365" y="988162"/>
            <a:chExt cx="3348000" cy="3348000"/>
          </a:xfrm>
        </p:grpSpPr>
        <p:sp>
          <p:nvSpPr>
            <p:cNvPr id="20" name="Кольцо 19"/>
            <p:cNvSpPr>
              <a:spLocks noChangeAspect="1"/>
            </p:cNvSpPr>
            <p:nvPr/>
          </p:nvSpPr>
          <p:spPr>
            <a:xfrm>
              <a:off x="5130365" y="988162"/>
              <a:ext cx="3348000" cy="3348000"/>
            </a:xfrm>
            <a:prstGeom prst="donut">
              <a:avLst>
                <a:gd name="adj" fmla="val 3235"/>
              </a:avLst>
            </a:prstGeom>
            <a:solidFill>
              <a:srgbClr val="FFB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12"/>
            <p:cNvSpPr>
              <a:spLocks noChangeAspect="1"/>
            </p:cNvSpPr>
            <p:nvPr/>
          </p:nvSpPr>
          <p:spPr>
            <a:xfrm>
              <a:off x="8289884" y="2494754"/>
              <a:ext cx="155896" cy="319224"/>
            </a:xfrm>
            <a:custGeom>
              <a:avLst/>
              <a:gdLst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1692000 w 1783440"/>
                <a:gd name="connsiteY0" fmla="*/ 846000 h 1692000"/>
                <a:gd name="connsiteX1" fmla="*/ 846000 w 1783440"/>
                <a:gd name="connsiteY1" fmla="*/ 1692000 h 1692000"/>
                <a:gd name="connsiteX2" fmla="*/ 0 w 1783440"/>
                <a:gd name="connsiteY2" fmla="*/ 846000 h 1692000"/>
                <a:gd name="connsiteX3" fmla="*/ 846000 w 1783440"/>
                <a:gd name="connsiteY3" fmla="*/ 0 h 1692000"/>
                <a:gd name="connsiteX4" fmla="*/ 1783440 w 1783440"/>
                <a:gd name="connsiteY4" fmla="*/ 937440 h 1692000"/>
                <a:gd name="connsiteX0" fmla="*/ 1692000 w 1692000"/>
                <a:gd name="connsiteY0" fmla="*/ 846000 h 1692000"/>
                <a:gd name="connsiteX1" fmla="*/ 846000 w 1692000"/>
                <a:gd name="connsiteY1" fmla="*/ 1692000 h 1692000"/>
                <a:gd name="connsiteX2" fmla="*/ 0 w 1692000"/>
                <a:gd name="connsiteY2" fmla="*/ 846000 h 1692000"/>
                <a:gd name="connsiteX3" fmla="*/ 846000 w 1692000"/>
                <a:gd name="connsiteY3" fmla="*/ 0 h 1692000"/>
                <a:gd name="connsiteX0" fmla="*/ 846000 w 846000"/>
                <a:gd name="connsiteY0" fmla="*/ 1692000 h 1692000"/>
                <a:gd name="connsiteX1" fmla="*/ 0 w 846000"/>
                <a:gd name="connsiteY1" fmla="*/ 846000 h 1692000"/>
                <a:gd name="connsiteX2" fmla="*/ 846000 w 846000"/>
                <a:gd name="connsiteY2" fmla="*/ 0 h 16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000" h="1692000">
                  <a:moveTo>
                    <a:pt x="846000" y="1692000"/>
                  </a:move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</a:path>
              </a:pathLst>
            </a:custGeom>
            <a:solidFill>
              <a:srgbClr val="FFB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82BB66D-E442-43D0-B439-55688417197A}"/>
              </a:ext>
            </a:extLst>
          </p:cNvPr>
          <p:cNvSpPr txBox="1"/>
          <p:nvPr/>
        </p:nvSpPr>
        <p:spPr>
          <a:xfrm>
            <a:off x="1102802" y="4173012"/>
            <a:ext cx="74347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800" b="1" dirty="0">
                <a:solidFill>
                  <a:srgbClr val="FFB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Государственное учреждение – Нижегородское региональное отделение Фонда социального страхования РФ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33259" y="1964812"/>
            <a:ext cx="1870037" cy="192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58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703951" y="258101"/>
              <a:ext cx="924994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ЗАЧЕТНЫЙ МЕХАНИЗМ ВЫПЛАТ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0732AC8-00A9-4C8E-AD65-C00BD4D5E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44" b="93291" l="9744" r="89776">
                        <a14:foregroundMark x1="47764" y1="63898" x2="52396" y2="64217"/>
                        <a14:foregroundMark x1="26518" y1="91534" x2="37380" y2="82907"/>
                        <a14:foregroundMark x1="37380" y1="82907" x2="50319" y2="81470"/>
                        <a14:foregroundMark x1="50319" y1="81470" x2="65016" y2="84984"/>
                        <a14:foregroundMark x1="65016" y1="84984" x2="29872" y2="88978"/>
                        <a14:foregroundMark x1="26677" y1="89297" x2="43450" y2="80192"/>
                        <a14:foregroundMark x1="36581" y1="81470" x2="25399" y2="89137"/>
                        <a14:foregroundMark x1="25399" y1="89137" x2="24281" y2="90895"/>
                        <a14:foregroundMark x1="31150" y1="93291" x2="45048" y2="94409"/>
                        <a14:foregroundMark x1="45048" y1="94409" x2="73003" y2="93291"/>
                        <a14:foregroundMark x1="73003" y1="93291" x2="65815" y2="82268"/>
                        <a14:foregroundMark x1="65815" y1="82268" x2="54633" y2="78754"/>
                        <a14:foregroundMark x1="22045" y1="92013" x2="21885" y2="90415"/>
                        <a14:foregroundMark x1="68530" y1="85623" x2="77316" y2="918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69" y="1200141"/>
            <a:ext cx="1612604" cy="161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336" y="1109447"/>
            <a:ext cx="2478358" cy="1858769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4950591" y="4058708"/>
            <a:ext cx="3885846" cy="899707"/>
            <a:chOff x="-342778" y="1549194"/>
            <a:chExt cx="9190688" cy="120945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-342778" y="1549194"/>
              <a:ext cx="9190688" cy="1033341"/>
              <a:chOff x="3784134" y="1693318"/>
              <a:chExt cx="6635611" cy="813823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4843277" y="1944940"/>
                <a:ext cx="5576468" cy="553499"/>
              </a:xfrm>
              <a:prstGeom prst="rect">
                <a:avLst/>
              </a:prstGeom>
              <a:solidFill>
                <a:srgbClr val="8E8E8E"/>
              </a:solidFill>
            </p:spPr>
            <p:txBody>
              <a:bodyPr wrap="square" lIns="108000" tIns="108000" rIns="108000" bIns="108000" anchor="ctr" anchorCtr="0">
                <a:spAutoFit/>
              </a:bodyPr>
              <a:lstStyle/>
              <a:p>
                <a:pPr marL="257175" indent="-257175" algn="ctr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endParaRPr lang="ru-RU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pic>
            <p:nvPicPr>
              <p:cNvPr id="12" name="Рисунок 11"/>
              <p:cNvPicPr preferRelativeResize="0"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746" t="14698" r="26147" b="38482"/>
              <a:stretch/>
            </p:blipFill>
            <p:spPr>
              <a:xfrm>
                <a:off x="3784134" y="1693318"/>
                <a:ext cx="1478161" cy="813823"/>
              </a:xfrm>
              <a:prstGeom prst="ellipse">
                <a:avLst/>
              </a:prstGeom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920127" y="1646251"/>
              <a:ext cx="6709955" cy="1112398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ru-RU" sz="18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ФОНД СОЦИАЛЬНОГО СТРАХОВАНИЯ</a:t>
              </a:r>
              <a:endParaRPr lang="ru-RU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62864" y="2804455"/>
            <a:ext cx="3017520" cy="375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ЗАСТРАХОВАННОЕ ЛИЦО (РАБОТНИК)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15173" y="2780359"/>
            <a:ext cx="3017520" cy="375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СТРАХОВАТЕЛЬ (РАБОТОДАТЕЛЬ)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1916140" y="1739366"/>
            <a:ext cx="3869330" cy="688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ДОКУМЕНТЫ ДЛЯ НАЗНАЧЕНИЯ ПОСОБИЯ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654336" y="903854"/>
            <a:ext cx="2368316" cy="4590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НАЗНАЧАЕТ, РАССЧИТЫВАЕТ ПОСОБИЕ </a:t>
            </a:r>
            <a:endParaRPr lang="ru-RU" b="1" dirty="0"/>
          </a:p>
        </p:txBody>
      </p:sp>
      <p:sp>
        <p:nvSpPr>
          <p:cNvPr id="22" name="Стрелка влево 21"/>
          <p:cNvSpPr/>
          <p:nvPr/>
        </p:nvSpPr>
        <p:spPr>
          <a:xfrm>
            <a:off x="1851252" y="1152134"/>
            <a:ext cx="3533503" cy="70929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ВЫПЛАЧИВАЕТ </a:t>
            </a:r>
            <a:r>
              <a:rPr lang="ru-RU" b="1" dirty="0" smtClean="0">
                <a:solidFill>
                  <a:srgbClr val="C10000"/>
                </a:solidFill>
              </a:rPr>
              <a:t>В ДЕНЬ ЗАРПЛАТЫ</a:t>
            </a:r>
            <a:endParaRPr lang="ru-RU" b="1" dirty="0">
              <a:solidFill>
                <a:srgbClr val="C10000"/>
              </a:solidFill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7203633" y="3169860"/>
            <a:ext cx="1731893" cy="8956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ВЗНОСЫ</a:t>
            </a:r>
            <a:endParaRPr lang="ru-RU" b="1" dirty="0"/>
          </a:p>
        </p:txBody>
      </p:sp>
      <p:sp>
        <p:nvSpPr>
          <p:cNvPr id="24" name="Стрелка вверх 23"/>
          <p:cNvSpPr/>
          <p:nvPr/>
        </p:nvSpPr>
        <p:spPr>
          <a:xfrm>
            <a:off x="5115173" y="3057900"/>
            <a:ext cx="2088460" cy="10076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ДЕНЕЖНЫЕ СРЕДСТВА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614260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4848759" y="595776"/>
            <a:ext cx="4307681" cy="89815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ru-RU" sz="9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ru-RU" sz="18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Приказ Фонда № 578</a:t>
            </a:r>
            <a:r>
              <a:rPr lang="ru-RU" sz="1800" i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1800" i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от </a:t>
            </a:r>
            <a:r>
              <a:rPr lang="ru-RU" sz="1800" i="1" dirty="0">
                <a:solidFill>
                  <a:srgbClr val="C00000"/>
                </a:solidFill>
                <a:latin typeface="Arial Narrow" panose="020B0606020202030204" pitchFamily="34" charset="0"/>
              </a:rPr>
              <a:t>24.11.2017   </a:t>
            </a:r>
            <a:endParaRPr lang="ru-RU" sz="1800" i="1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(ФОРМА заявление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 выплату пособий) 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703951" y="258101"/>
              <a:ext cx="924994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МЕХАНИЗМ ПРЯМЫХ ВЫПЛАТ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0732AC8-00A9-4C8E-AD65-C00BD4D5E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44" b="93291" l="9744" r="89776">
                        <a14:foregroundMark x1="47764" y1="63898" x2="52396" y2="64217"/>
                        <a14:foregroundMark x1="26518" y1="91534" x2="37380" y2="82907"/>
                        <a14:foregroundMark x1="37380" y1="82907" x2="50319" y2="81470"/>
                        <a14:foregroundMark x1="50319" y1="81470" x2="65016" y2="84984"/>
                        <a14:foregroundMark x1="65016" y1="84984" x2="29872" y2="88978"/>
                        <a14:foregroundMark x1="26677" y1="89297" x2="43450" y2="80192"/>
                        <a14:foregroundMark x1="36581" y1="81470" x2="25399" y2="89137"/>
                        <a14:foregroundMark x1="25399" y1="89137" x2="24281" y2="90895"/>
                        <a14:foregroundMark x1="31150" y1="93291" x2="45048" y2="94409"/>
                        <a14:foregroundMark x1="45048" y1="94409" x2="73003" y2="93291"/>
                        <a14:foregroundMark x1="73003" y1="93291" x2="65815" y2="82268"/>
                        <a14:foregroundMark x1="65815" y1="82268" x2="54633" y2="78754"/>
                        <a14:foregroundMark x1="22045" y1="92013" x2="21885" y2="90415"/>
                        <a14:foregroundMark x1="68530" y1="85623" x2="77316" y2="918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69" y="1200141"/>
            <a:ext cx="1612604" cy="161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5" b="8364"/>
          <a:stretch/>
        </p:blipFill>
        <p:spPr>
          <a:xfrm>
            <a:off x="5668722" y="1492032"/>
            <a:ext cx="2478358" cy="1405427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09689" y="4251138"/>
            <a:ext cx="8546929" cy="731036"/>
            <a:chOff x="912677" y="1750396"/>
            <a:chExt cx="7717406" cy="98271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392332" y="1851050"/>
              <a:ext cx="7237751" cy="702797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18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ФОНД СОЦИАЛЬНОГО СТРАХОВАНИЯ</a:t>
              </a:r>
              <a:endParaRPr lang="ru-RU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12" name="Рисунок 11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6" t="14698" r="26147" b="38482"/>
            <a:stretch/>
          </p:blipFill>
          <p:spPr>
            <a:xfrm>
              <a:off x="912677" y="1750396"/>
              <a:ext cx="711696" cy="982713"/>
            </a:xfrm>
            <a:prstGeom prst="ellipse">
              <a:avLst/>
            </a:prstGeom>
          </p:spPr>
        </p:pic>
      </p:grpSp>
      <p:sp>
        <p:nvSpPr>
          <p:cNvPr id="13" name="Прямоугольник 12"/>
          <p:cNvSpPr/>
          <p:nvPr/>
        </p:nvSpPr>
        <p:spPr>
          <a:xfrm>
            <a:off x="162864" y="2804455"/>
            <a:ext cx="3017520" cy="375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ЗАСТРАХОВАННОЕ ЛИЦО (РАБОТНИК)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15173" y="2780359"/>
            <a:ext cx="3017520" cy="375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СТРАХОВАТЕЛЬ (РАБОТОДАТЕЛЬ)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1671623" y="1739366"/>
            <a:ext cx="3869330" cy="688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ДОКУМЕНТЫ ДЛЯ НАЗНАЧЕНИЯ ПОСОБИЯ</a:t>
            </a:r>
            <a:endParaRPr lang="ru-RU" b="1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6967323" y="3119373"/>
            <a:ext cx="2176677" cy="11713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ВЗНОСЫ В ПОЛНОМ ОБЪЕМЕ</a:t>
            </a:r>
            <a:endParaRPr lang="ru-RU" b="1" dirty="0"/>
          </a:p>
        </p:txBody>
      </p:sp>
      <p:sp>
        <p:nvSpPr>
          <p:cNvPr id="24" name="Стрелка вверх 23"/>
          <p:cNvSpPr/>
          <p:nvPr/>
        </p:nvSpPr>
        <p:spPr>
          <a:xfrm>
            <a:off x="627394" y="3185928"/>
            <a:ext cx="2088460" cy="10076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ДЕНЕЖНЫЕ СРЕДСТВА</a:t>
            </a:r>
            <a:endParaRPr lang="ru-RU" b="1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1671624" y="1018686"/>
            <a:ext cx="3869330" cy="688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ЗАЯВЛЕНИЕ В ФОНД НА ВЫПЛАТУ ПОСОБИЯ</a:t>
            </a:r>
            <a:endParaRPr lang="ru-RU" b="1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4556587" y="3131421"/>
            <a:ext cx="2272937" cy="11592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b="1" dirty="0" smtClean="0"/>
              <a:t>СВЕДЕНИЯ ДЛЯ НАЗНАЧЕНИЯ ПОСОБИЯ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49166" y="3087392"/>
            <a:ext cx="1002954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80000"/>
              </a:lnSpc>
            </a:pPr>
            <a:r>
              <a:rPr lang="ru-RU" sz="2700" b="1" dirty="0" smtClean="0">
                <a:solidFill>
                  <a:srgbClr val="C10000"/>
                </a:solidFill>
              </a:rPr>
              <a:t>5 </a:t>
            </a:r>
          </a:p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rgbClr val="C10000"/>
                </a:solidFill>
              </a:rPr>
              <a:t>кал. </a:t>
            </a:r>
            <a:r>
              <a:rPr lang="ru-RU" sz="1800" b="1" dirty="0" err="1">
                <a:solidFill>
                  <a:srgbClr val="C10000"/>
                </a:solidFill>
              </a:rPr>
              <a:t>д</a:t>
            </a:r>
            <a:r>
              <a:rPr lang="ru-RU" sz="1800" b="1" dirty="0" err="1" smtClean="0">
                <a:solidFill>
                  <a:srgbClr val="C10000"/>
                </a:solidFill>
              </a:rPr>
              <a:t>н</a:t>
            </a:r>
            <a:r>
              <a:rPr lang="ru-RU" sz="1800" b="1" dirty="0" smtClean="0">
                <a:solidFill>
                  <a:srgbClr val="C10000"/>
                </a:solidFill>
              </a:rPr>
              <a:t>.</a:t>
            </a:r>
            <a:endParaRPr lang="ru-RU" sz="1800" b="1" dirty="0">
              <a:solidFill>
                <a:srgbClr val="C1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31789" y="3689395"/>
            <a:ext cx="1002954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80000"/>
              </a:lnSpc>
            </a:pPr>
            <a:r>
              <a:rPr lang="ru-RU" sz="2700" b="1" dirty="0" smtClean="0">
                <a:solidFill>
                  <a:srgbClr val="C10000"/>
                </a:solidFill>
              </a:rPr>
              <a:t>10 </a:t>
            </a:r>
          </a:p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rgbClr val="C10000"/>
                </a:solidFill>
              </a:rPr>
              <a:t>кал. </a:t>
            </a:r>
            <a:r>
              <a:rPr lang="ru-RU" sz="1800" b="1" dirty="0" err="1">
                <a:solidFill>
                  <a:srgbClr val="C10000"/>
                </a:solidFill>
              </a:rPr>
              <a:t>д</a:t>
            </a:r>
            <a:r>
              <a:rPr lang="ru-RU" sz="1800" b="1" dirty="0" err="1" smtClean="0">
                <a:solidFill>
                  <a:srgbClr val="C10000"/>
                </a:solidFill>
              </a:rPr>
              <a:t>н</a:t>
            </a:r>
            <a:r>
              <a:rPr lang="ru-RU" sz="1800" b="1" dirty="0" smtClean="0">
                <a:solidFill>
                  <a:srgbClr val="C10000"/>
                </a:solidFill>
              </a:rPr>
              <a:t>.</a:t>
            </a:r>
            <a:endParaRPr lang="ru-RU" sz="1800" b="1" dirty="0">
              <a:solidFill>
                <a:srgbClr val="C1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7005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 animBg="1"/>
      <p:bldP spid="23" grpId="0" animBg="1"/>
      <p:bldP spid="24" grpId="0" animBg="1"/>
      <p:bldP spid="21" grpId="0" animBg="1"/>
      <p:bldP spid="25" grpId="0" animBg="1"/>
      <p:bldP spid="6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67575"/>
            <a:ext cx="9143999" cy="583740"/>
            <a:chOff x="471248" y="192352"/>
            <a:chExt cx="11381085" cy="101451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192352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962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ПОСОБИЯ, ВЫПЛАЧИВАЕМЫЕ НАПРЯМУЮ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-1" y="634525"/>
            <a:ext cx="9065417" cy="739124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7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7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 временной нетрудоспособности </a:t>
            </a:r>
          </a:p>
          <a:p>
            <a:pPr algn="ctr">
              <a:lnSpc>
                <a:spcPct val="110000"/>
              </a:lnSpc>
            </a:pPr>
            <a:r>
              <a:rPr lang="ru-RU" sz="17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(в </a:t>
            </a:r>
            <a:r>
              <a:rPr lang="ru-RU" sz="1700" b="1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т.ч</a:t>
            </a:r>
            <a:r>
              <a:rPr lang="ru-RU" sz="17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. в связи с несчастным случаем на производстве и профзаболеванием) </a:t>
            </a:r>
            <a:endParaRPr lang="ru-RU" sz="17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" y="1480041"/>
            <a:ext cx="9065418" cy="468281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 беременности и родам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" y="2038145"/>
            <a:ext cx="9065418" cy="468281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ри постановке на учет в ранние сроки беременности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-1" y="2588509"/>
            <a:ext cx="9065418" cy="468281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ри рождении ребенка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-2" y="3165361"/>
            <a:ext cx="9065418" cy="468281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 уходу за ребенком до 1,5 лет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-2" y="3723138"/>
            <a:ext cx="9065418" cy="138237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Оплата дополнительного отпуска (сверх ежегодного предоставляемого) на период лечения, проезда к месту лечения и обратно, предоставляемого застрахованному лицу, пострадавшему на производстве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3433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-75633"/>
            <a:ext cx="9029699" cy="1082902"/>
            <a:chOff x="471248" y="20565"/>
            <a:chExt cx="11238821" cy="1882031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192352"/>
              <a:ext cx="10972078" cy="1710244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917344" y="20565"/>
              <a:ext cx="10792725" cy="1765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СПОСОБЫ ПОЛУЧЕНИЯ ПОСОБИЯ ЗАСТРАХОВАННЫМ ЛИЦОМ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41" y="1375173"/>
            <a:ext cx="1088231" cy="98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4" y="2584709"/>
            <a:ext cx="1152525" cy="910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1"/>
          <a:stretch/>
        </p:blipFill>
        <p:spPr bwMode="auto">
          <a:xfrm>
            <a:off x="472711" y="3824915"/>
            <a:ext cx="1277508" cy="828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750219" y="1561832"/>
            <a:ext cx="7065169" cy="772980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н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 банковский счет с указанием банковских реквизитов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(номер расчетного счета, БИК и наименование банка)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864518" y="2653263"/>
            <a:ext cx="7065169" cy="772980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очтовым переводом 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(адрес получателя почтового перевода)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914525" y="3700308"/>
            <a:ext cx="7065169" cy="107767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н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 банковский счет с указанием реквизитов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платежной карты «Мир» 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(только номер карты «Мир»)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493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67574"/>
            <a:ext cx="9143999" cy="1068282"/>
            <a:chOff x="471248" y="192351"/>
            <a:chExt cx="11381085" cy="177674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192351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3"/>
              <a:ext cx="10792724" cy="172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Самый оперативный способ получения средств – карта «МИР»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6" y="1246584"/>
            <a:ext cx="6704218" cy="376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E28E507A-B644-4332-9A3D-AA513A4F4155}"/>
              </a:ext>
            </a:extLst>
          </p:cNvPr>
          <p:cNvGrpSpPr/>
          <p:nvPr/>
        </p:nvGrpSpPr>
        <p:grpSpPr>
          <a:xfrm>
            <a:off x="3839805" y="1041580"/>
            <a:ext cx="5054398" cy="2706483"/>
            <a:chOff x="6063434" y="-12119766"/>
            <a:chExt cx="13703120" cy="23148147"/>
          </a:xfrm>
        </p:grpSpPr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6063434" y="-12119766"/>
              <a:ext cx="13703120" cy="23148147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21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с</a:t>
              </a:r>
              <a:r>
                <a:rPr lang="ru-RU" sz="21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 01.05.2019г. </a:t>
              </a:r>
            </a:p>
            <a:p>
              <a:pPr algn="ctr">
                <a:lnSpc>
                  <a:spcPct val="110000"/>
                </a:lnSpc>
              </a:pPr>
              <a:endPara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ru-RU" sz="21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Кредитные организации обязаны осуществлять на территории России операции с использованием национальной платежной системы</a:t>
              </a:r>
              <a:endParaRPr lang="ru-RU" sz="21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="" xmlns:a16="http://schemas.microsoft.com/office/drawing/2014/main" id="{0C5064C3-F768-45A6-A71D-5ED763E111B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6" t="14698" r="26147" b="38482"/>
            <a:stretch/>
          </p:blipFill>
          <p:spPr>
            <a:xfrm>
              <a:off x="6063434" y="-10366392"/>
              <a:ext cx="2072336" cy="5698406"/>
            </a:xfrm>
            <a:prstGeom prst="ellipse">
              <a:avLst/>
            </a:prstGeom>
          </p:spPr>
        </p:pic>
      </p:grpSp>
      <p:sp>
        <p:nvSpPr>
          <p:cNvPr id="5" name="Прямоугольник 4"/>
          <p:cNvSpPr/>
          <p:nvPr/>
        </p:nvSpPr>
        <p:spPr>
          <a:xfrm>
            <a:off x="809145" y="1407781"/>
            <a:ext cx="2828719" cy="842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ДОСТАТОЧНО УКАЗАТЬ НОМЕР КАРТЫ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539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8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8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8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8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" y="67574"/>
            <a:ext cx="9143999" cy="1103540"/>
            <a:chOff x="471248" y="192351"/>
            <a:chExt cx="11381085" cy="177674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192351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3"/>
              <a:ext cx="10792724" cy="1635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СПОСОБЫ ПРЕДОСТАВЛЕНИЯ СВЕДЕНИЙ СТРАХОВАТЕЛЕМ (работодателем)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2864644" y="1510622"/>
            <a:ext cx="5847512" cy="11033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74287" indent="-192001" algn="just">
              <a:lnSpc>
                <a:spcPct val="80000"/>
              </a:lnSpc>
              <a:spcBef>
                <a:spcPts val="602"/>
              </a:spcBef>
              <a:buClr>
                <a:schemeClr val="accent3">
                  <a:lumMod val="75000"/>
                </a:schemeClr>
              </a:buClr>
              <a:buFont typeface="Georgia"/>
              <a:buChar char="•"/>
              <a:tabLst>
                <a:tab pos="0" algn="l"/>
                <a:tab pos="239797" algn="l"/>
                <a:tab pos="480445" algn="l"/>
                <a:tab pos="721092" algn="l"/>
                <a:tab pos="961740" algn="l"/>
                <a:tab pos="1202387" algn="l"/>
                <a:tab pos="1443035" algn="l"/>
                <a:tab pos="1683682" algn="l"/>
                <a:tab pos="1924330" algn="l"/>
                <a:tab pos="2164977" algn="l"/>
                <a:tab pos="2405624" algn="l"/>
                <a:tab pos="2646272" algn="l"/>
                <a:tab pos="2886920" algn="l"/>
                <a:tab pos="3127567" algn="l"/>
                <a:tab pos="3368214" algn="l"/>
                <a:tab pos="3608861" algn="l"/>
                <a:tab pos="3849509" algn="l"/>
                <a:tab pos="4090157" algn="l"/>
                <a:tab pos="4330805" algn="l"/>
                <a:tab pos="4571451" algn="l"/>
                <a:tab pos="4812099" algn="l"/>
                <a:tab pos="5040842" algn="l"/>
                <a:tab pos="5428598" algn="l"/>
                <a:tab pos="5816356" algn="l"/>
                <a:tab pos="6204113" algn="l"/>
                <a:tab pos="6591869" algn="l"/>
              </a:tabLst>
              <a:defRPr/>
            </a:pPr>
            <a:r>
              <a:rPr lang="ru-RU" dirty="0" smtClean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представляют </a:t>
            </a:r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в территориальный орган Фонда по месту регистрации сведения, необходимые для назначения и выплаты соответствующего вида пособия, в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электронном виде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по форматам, установленным для представления расчета по начисленным и уплаченным страховым взносам (далее - реестр сведений). Формы реестров сведений и порядок их заполнения утверждаются Фондом.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7793" y="1723184"/>
            <a:ext cx="216394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Страхователи с численностью работающих </a:t>
            </a:r>
            <a:endParaRPr lang="ru-RU" dirty="0" smtClean="0">
              <a:solidFill>
                <a:srgbClr val="00539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25 человек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63" y="3589746"/>
            <a:ext cx="5986463" cy="7586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74287" indent="-192001" algn="just">
              <a:lnSpc>
                <a:spcPct val="80000"/>
              </a:lnSpc>
              <a:spcBef>
                <a:spcPts val="602"/>
              </a:spcBef>
              <a:buClr>
                <a:schemeClr val="accent3">
                  <a:lumMod val="75000"/>
                </a:schemeClr>
              </a:buClr>
              <a:buFont typeface="Georgia"/>
              <a:buChar char="•"/>
              <a:tabLst>
                <a:tab pos="0" algn="l"/>
                <a:tab pos="239797" algn="l"/>
                <a:tab pos="480445" algn="l"/>
                <a:tab pos="721092" algn="l"/>
                <a:tab pos="961740" algn="l"/>
                <a:tab pos="1202387" algn="l"/>
                <a:tab pos="1443035" algn="l"/>
                <a:tab pos="1683682" algn="l"/>
                <a:tab pos="1924330" algn="l"/>
                <a:tab pos="2164977" algn="l"/>
                <a:tab pos="2405624" algn="l"/>
                <a:tab pos="2646272" algn="l"/>
                <a:tab pos="2886920" algn="l"/>
                <a:tab pos="3127567" algn="l"/>
                <a:tab pos="3368214" algn="l"/>
                <a:tab pos="3608861" algn="l"/>
                <a:tab pos="3849509" algn="l"/>
                <a:tab pos="4090157" algn="l"/>
                <a:tab pos="4330805" algn="l"/>
                <a:tab pos="4571451" algn="l"/>
                <a:tab pos="4812099" algn="l"/>
                <a:tab pos="5040842" algn="l"/>
                <a:tab pos="5428598" algn="l"/>
                <a:tab pos="5816356" algn="l"/>
                <a:tab pos="6204113" algn="l"/>
                <a:tab pos="6591869" algn="l"/>
              </a:tabLst>
              <a:defRPr/>
            </a:pPr>
            <a:r>
              <a:rPr lang="ru-RU" dirty="0" smtClean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представляют </a:t>
            </a:r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заявление застрахованного лица о выплате пособий и документы, подтверждающие его право на пособие (т.е. имеют право представить документы как в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бумажном виде</a:t>
            </a:r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, так и в </a:t>
            </a:r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электронном виде</a:t>
            </a:r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7793" y="3714397"/>
            <a:ext cx="216394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dirty="0">
                <a:solidFill>
                  <a:srgbClr val="005392"/>
                </a:solidFill>
                <a:latin typeface="Times New Roman" pitchFamily="18" charset="0"/>
                <a:cs typeface="Times New Roman" pitchFamily="18" charset="0"/>
              </a:rPr>
              <a:t>Страхователи с численностью работающих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менее 25 человек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64719" y="2577069"/>
            <a:ext cx="4336256" cy="647389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ru-RU" sz="15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Приказ </a:t>
            </a:r>
            <a:r>
              <a:rPr lang="ru-RU" sz="1500" b="1" dirty="0">
                <a:solidFill>
                  <a:srgbClr val="C00000"/>
                </a:solidFill>
                <a:latin typeface="Arial Narrow" panose="020B0606020202030204" pitchFamily="34" charset="0"/>
              </a:rPr>
              <a:t>Фонда № 579 </a:t>
            </a:r>
            <a:r>
              <a:rPr lang="ru-RU" sz="1500" b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1500" i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от </a:t>
            </a:r>
            <a:r>
              <a:rPr lang="ru-RU" sz="1500" i="1" dirty="0">
                <a:solidFill>
                  <a:srgbClr val="C00000"/>
                </a:solidFill>
                <a:latin typeface="Arial Narrow" panose="020B0606020202030204" pitchFamily="34" charset="0"/>
              </a:rPr>
              <a:t>24.11.2017</a:t>
            </a:r>
            <a:r>
              <a:rPr lang="ru-RU" sz="15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endParaRPr lang="ru-RU" sz="1500" b="1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 (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 направлении сведений в электронном реестре)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16713" y="4140546"/>
            <a:ext cx="4307681" cy="89815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endParaRPr lang="ru-RU" sz="9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ru-RU" sz="1800" b="1" dirty="0">
                <a:solidFill>
                  <a:srgbClr val="C00000"/>
                </a:solidFill>
                <a:latin typeface="Arial Narrow" panose="020B0606020202030204" pitchFamily="34" charset="0"/>
              </a:rPr>
              <a:t>Приказ Фонда № 578</a:t>
            </a:r>
            <a:r>
              <a:rPr lang="ru-RU" sz="1800" i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1800" i="1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от </a:t>
            </a:r>
            <a:r>
              <a:rPr lang="ru-RU" sz="1800" i="1" dirty="0">
                <a:solidFill>
                  <a:srgbClr val="C00000"/>
                </a:solidFill>
                <a:latin typeface="Arial Narrow" panose="020B0606020202030204" pitchFamily="34" charset="0"/>
              </a:rPr>
              <a:t>24.11.2017   </a:t>
            </a:r>
            <a:endParaRPr lang="ru-RU" sz="1800" i="1" dirty="0" smtClean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(ФОРМА заявление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 выплату пособий)  </a:t>
            </a:r>
          </a:p>
        </p:txBody>
      </p:sp>
    </p:spTree>
    <p:extLst>
      <p:ext uri="{BB962C8B-B14F-4D97-AF65-F5344CB8AC3E}">
        <p14:creationId xmlns:p14="http://schemas.microsoft.com/office/powerpoint/2010/main" val="29531848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014" y="2115561"/>
            <a:ext cx="2981985" cy="294928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1" y="1"/>
            <a:ext cx="8558213" cy="1115342"/>
            <a:chOff x="471248" y="83555"/>
            <a:chExt cx="11381085" cy="179574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2"/>
              <a:ext cx="10792724" cy="1635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ПОДГОТОВИТЕЛЬНАЯ РАБОТА СТРАХОВАТЕЛЯ 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" y="1278055"/>
            <a:ext cx="8243888" cy="874546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РЕШИТЬ ВОПРОСЫ, СВЯЗАННЫЕ ПО ВЗАИМОДЕЙСТВИЮ КАДРОВОЙ И БУХГАЛТЕРСКОЙ СЛУЖБАМИ ОРГАНИЗАЦИИ</a:t>
            </a:r>
            <a:endParaRPr lang="ru-RU" sz="2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0" y="1278055"/>
            <a:ext cx="8243888" cy="123002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РЕШИТЬ ВОПРОСЫ, СВЯЗАННЫЕ С ПОРЯДКОМ ПРЕДОСТАВЛЕНИЯ ДОКУМЕНТОВ И РЕЕСТРОВ СВЕДЕНИЙ ДЛЯ ВЫПЛАТЫ ПОСОБИЙ</a:t>
            </a:r>
            <a:endParaRPr lang="ru-RU" sz="2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282" y="2580909"/>
            <a:ext cx="6203448" cy="230585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0" y="1127721"/>
            <a:ext cx="8243888" cy="874546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ДОВЕСТИ ДО СВЕДЕНИЯ РАБОТНИКОВ ИНФОРМАЦИЮ О НОВОМ ПОРЯДКЕ ВЫПЛАТЫ ПОСОБИЙ</a:t>
            </a:r>
            <a:endParaRPr lang="ru-RU" sz="21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6"/>
          <a:stretch/>
        </p:blipFill>
        <p:spPr>
          <a:xfrm>
            <a:off x="1484136" y="2078849"/>
            <a:ext cx="5185764" cy="29719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3886" y="2219913"/>
            <a:ext cx="701120" cy="41700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10" y="1204292"/>
            <a:ext cx="8413209" cy="926672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2042734" y="2406600"/>
            <a:ext cx="3764543" cy="2415646"/>
            <a:chOff x="79019" y="169063"/>
            <a:chExt cx="3764543" cy="2415646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441" y="169063"/>
              <a:ext cx="2794957" cy="2038487"/>
            </a:xfrm>
            <a:prstGeom prst="rect">
              <a:avLst/>
            </a:prstGeom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19" y="1601434"/>
              <a:ext cx="1088231" cy="98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637" y="1612228"/>
              <a:ext cx="1217871" cy="9616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261"/>
            <a:stretch/>
          </p:blipFill>
          <p:spPr bwMode="auto">
            <a:xfrm>
              <a:off x="2343980" y="1606830"/>
              <a:ext cx="1499582" cy="9724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74" y="1174880"/>
            <a:ext cx="8291279" cy="19874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96045" y="2995635"/>
            <a:ext cx="4298053" cy="17253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41592" y="1153376"/>
            <a:ext cx="9083827" cy="128636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3608" y="2559001"/>
            <a:ext cx="4041680" cy="247035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5057486" y="2812983"/>
            <a:ext cx="3719768" cy="1940992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ИСПОЛЬЗОВАНИЕ УЧЕБНОГО ШЛЮЗА ФОНДА  </a:t>
            </a:r>
          </a:p>
          <a:p>
            <a:pPr algn="ctr">
              <a:lnSpc>
                <a:spcPct val="110000"/>
              </a:lnSpc>
            </a:pPr>
            <a:r>
              <a:rPr lang="ru-RU" sz="21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для пробной отправки электронных реестров</a:t>
            </a:r>
            <a:endParaRPr lang="ru-RU" sz="2100" b="1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80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4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1" grpId="0" animBg="1"/>
      <p:bldP spid="11" grpId="1" animBg="1"/>
      <p:bldP spid="13" grpId="0" animBg="1"/>
      <p:bldP spid="13" grpId="1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13243"/>
            <a:ext cx="8558213" cy="606361"/>
            <a:chOff x="471248" y="83555"/>
            <a:chExt cx="11381085" cy="1858455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471248" y="83555"/>
              <a:ext cx="10843591" cy="1776747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59609" y="244044"/>
              <a:ext cx="10792724" cy="1697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0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ВАЖНО ЗНАТЬ</a:t>
              </a:r>
              <a:endParaRPr lang="ru-RU" sz="30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" y="925914"/>
            <a:ext cx="9043986" cy="1687076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 сумм назначенных пособий по временной нетрудоспособности региональное отделение Фонда будет осуществлять удержание алиментов при поступлении от УФССП или от взыскателя: </a:t>
            </a:r>
          </a:p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 исполнительного листа </a:t>
            </a:r>
          </a:p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 судебного приказа о 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взыскании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" y="2854951"/>
            <a:ext cx="9043986" cy="1991775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Региональное отделение Фонда  будет удерживать НДФЛ с пособия по ВН и предоставлять по заявлению справки о доходах</a:t>
            </a: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.</a:t>
            </a: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ru-RU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Стандартные налоговые вычеты Фондом производиться не будут. Фонд согласно нормативным правовым актам РФ является налоговым агентом в связи с чем будет также представлять сведения по этому налогу в налоговые органы</a:t>
            </a:r>
          </a:p>
        </p:txBody>
      </p:sp>
    </p:spTree>
    <p:extLst>
      <p:ext uri="{BB962C8B-B14F-4D97-AF65-F5344CB8AC3E}">
        <p14:creationId xmlns:p14="http://schemas.microsoft.com/office/powerpoint/2010/main" val="12992611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" y="50674"/>
            <a:ext cx="8132693" cy="492251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492244" y="97162"/>
            <a:ext cx="69374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30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ПРЕИМУЩЕСТВА ПРЯМЫХ ВЫПЛАТ</a:t>
            </a:r>
            <a:endParaRPr lang="ru-RU" sz="30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50369" y="674564"/>
            <a:ext cx="5893592" cy="200824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200" dirty="0" smtClean="0"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Гарантированное  и своевременное обеспечение выплатами в установленные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Выплата производится непосредственно застрахованному лицу;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сроков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выплат;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получения в Личном кабинете ФСС на портале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Госуслуг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информации о сумме назначенных пособий, дате выплаченных пособий, справок о доходах и ответов на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Выплаты производятся независимо от финансового положения работодателей, в том числе в случае банкротства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948" y="630887"/>
            <a:ext cx="2802415" cy="1382377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ДЛЯ ЗАСТРАХОВАННЫХ ЛИЦ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(работника)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952" y="3062699"/>
            <a:ext cx="2802414" cy="772980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ДЛЯ СТРАХОВАТЕЛЕЙ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(работодателей)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85821" y="2721913"/>
            <a:ext cx="5893592" cy="238013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мошенничества в сфере обязательного социального страхования;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прозрачности выплаты страхового обеспечения;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Собственные средства работодателей не расходуются на выплату пособий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Сокращение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проверок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работодателей;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Упростился процесс составления отчетности;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необходимости обращения за выделением средств на выплату страхового обеспечения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013" y="1958059"/>
            <a:ext cx="2680285" cy="6232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C10000"/>
                </a:solidFill>
              </a:rPr>
              <a:t>Повышается социальная </a:t>
            </a:r>
          </a:p>
          <a:p>
            <a:pPr algn="ctr"/>
            <a:r>
              <a:rPr lang="ru-RU" sz="1800" b="1" dirty="0" smtClean="0">
                <a:solidFill>
                  <a:srgbClr val="C10000"/>
                </a:solidFill>
              </a:rPr>
              <a:t>защищённость граждан</a:t>
            </a:r>
            <a:endParaRPr lang="ru-RU" sz="1800" b="1" dirty="0">
              <a:solidFill>
                <a:srgbClr val="C1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408" y="3765428"/>
            <a:ext cx="2602655" cy="6232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C10000"/>
                </a:solidFill>
              </a:rPr>
              <a:t>Снижается нагрузка на работодателей</a:t>
            </a:r>
            <a:endParaRPr lang="ru-RU" sz="1800" b="1" dirty="0">
              <a:solidFill>
                <a:srgbClr val="C1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625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" y="50674"/>
            <a:ext cx="8132693" cy="492251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492244" y="97162"/>
            <a:ext cx="69374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30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ПРЕИМУЩЕСТВА ПРЯМЫХ ВЫПЛАТ</a:t>
            </a:r>
            <a:endParaRPr lang="ru-RU" sz="30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0224" y="2003097"/>
            <a:ext cx="3083039" cy="107767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ДЛЯ СТРАХОВЩИКА </a:t>
            </a:r>
          </a:p>
          <a:p>
            <a:pPr algn="ctr">
              <a:lnSpc>
                <a:spcPct val="110000"/>
              </a:lnSpc>
            </a:pPr>
            <a:r>
              <a:rPr lang="ru-RU" sz="1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(ФОНД СОЦИАЛЬНОГО СТРАХОВАНИЯ)</a:t>
            </a:r>
            <a:endParaRPr lang="ru-RU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29025" y="1071064"/>
            <a:ext cx="4693442" cy="310854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Возможность отслеживания всего цикла назначения и выплаты пособия 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Контроль обоснованности и правильности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Контроль дисбаланса между уплатой страховых взносов  и расходами у страхователей с разной численностью работников</a:t>
            </a:r>
          </a:p>
          <a:p>
            <a:pPr marL="200025" indent="-200025">
              <a:spcAft>
                <a:spcPts val="450"/>
              </a:spcAft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Arial Narrow" pitchFamily="34" charset="0"/>
              </a:rPr>
              <a:t>Ведение персонифицированного учета застрахованных лиц</a:t>
            </a:r>
          </a:p>
          <a:p>
            <a:pPr>
              <a:spcAft>
                <a:spcPts val="450"/>
              </a:spcAft>
              <a:defRPr/>
            </a:pPr>
            <a:endParaRPr lang="ru-RU" sz="1800" b="1" dirty="0">
              <a:solidFill>
                <a:schemeClr val="accent5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8127" y="3065720"/>
            <a:ext cx="2727231" cy="11772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C10000"/>
                </a:solidFill>
              </a:rPr>
              <a:t>Должный уровень планирования и контроля расходования средств</a:t>
            </a:r>
            <a:endParaRPr lang="ru-RU" sz="1800" b="1" dirty="0">
              <a:solidFill>
                <a:srgbClr val="C1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695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3735977" cy="4190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35413"/>
            <a:ext cx="3151103" cy="4898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5485003" y="3083413"/>
            <a:ext cx="2118209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б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олее 3 млн. 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78940" y="3682526"/>
            <a:ext cx="2300951" cy="5647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Страхователи</a:t>
            </a:r>
          </a:p>
          <a:p>
            <a:pPr>
              <a:lnSpc>
                <a:spcPct val="70000"/>
              </a:lnSpc>
            </a:pP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 </a:t>
            </a:r>
            <a:r>
              <a:rPr lang="ru-RU" sz="18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(работодатели)</a:t>
            </a:r>
            <a:endParaRPr lang="ru-RU" sz="18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5485003" y="3731105"/>
            <a:ext cx="2288127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б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олее 95 тыс. 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78940" y="4422449"/>
            <a:ext cx="4240584" cy="51090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70000"/>
              </a:lnSpc>
            </a:pP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Численность работающих </a:t>
            </a:r>
          </a:p>
          <a:p>
            <a:pPr>
              <a:lnSpc>
                <a:spcPct val="70000"/>
              </a:lnSpc>
            </a:pPr>
            <a:r>
              <a:rPr lang="ru-RU" sz="18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(застрахованных граждан)</a:t>
            </a:r>
            <a:endParaRPr lang="ru-RU" sz="18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78940" y="3083413"/>
            <a:ext cx="3759684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Численность населения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5485003" y="4422448"/>
            <a:ext cx="3349315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б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олее 1 млн. 200 тыс.</a:t>
            </a:r>
            <a:endParaRPr lang="ru-RU" sz="23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10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" y="50674"/>
            <a:ext cx="8132693" cy="492251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081499" y="1175114"/>
            <a:ext cx="3210287" cy="1280811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ИВАНОВСКАЯ ОБЛАСТЬ</a:t>
            </a:r>
            <a:endParaRPr lang="ru-RU" sz="33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431006" y="12010"/>
            <a:ext cx="69374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30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ВЗАИМОДЕЙСТВИЕ</a:t>
            </a:r>
            <a:endParaRPr lang="ru-RU" sz="30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13064" y="914942"/>
            <a:ext cx="3401894" cy="1179245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0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ВЛАДИМИРСКАЯ ОБЛАСТЬ</a:t>
            </a:r>
            <a:endParaRPr lang="ru-RU" sz="30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1776577" y="773239"/>
            <a:ext cx="6732704" cy="2234601"/>
            <a:chOff x="2368770" y="1030985"/>
            <a:chExt cx="8976938" cy="2979468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2368770" y="2230002"/>
              <a:ext cx="3923276" cy="1780451"/>
            </a:xfrm>
            <a:prstGeom prst="rect">
              <a:avLst/>
            </a:prstGeom>
            <a:noFill/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33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РЕСПУБЛИКА КРЫМ</a:t>
              </a:r>
              <a:endParaRPr lang="ru-RU" sz="33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6653356" y="1030985"/>
              <a:ext cx="4692352" cy="10356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ru-RU" sz="3300" b="1" dirty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г</a:t>
              </a:r>
              <a:r>
                <a:rPr lang="ru-RU" sz="33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. Севастополь</a:t>
              </a:r>
              <a:endParaRPr lang="ru-RU" sz="33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621808" y="660828"/>
            <a:ext cx="2347517" cy="1280811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БРЯНСКАЯ ОБЛАСТЬ</a:t>
            </a:r>
            <a:endParaRPr lang="ru-RU" sz="33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27897" y="1204238"/>
            <a:ext cx="8586660" cy="1350589"/>
            <a:chOff x="170529" y="1605651"/>
            <a:chExt cx="11448880" cy="1800785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170529" y="1605651"/>
              <a:ext cx="3983765" cy="1780450"/>
            </a:xfrm>
            <a:prstGeom prst="rect">
              <a:avLst/>
            </a:prstGeom>
            <a:noFill/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33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Вологодская область</a:t>
              </a:r>
              <a:endParaRPr lang="ru-RU" sz="33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7636545" y="1625986"/>
              <a:ext cx="3982864" cy="1780450"/>
            </a:xfrm>
            <a:prstGeom prst="rect">
              <a:avLst/>
            </a:prstGeom>
            <a:noFill/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3300" b="1" dirty="0" smtClean="0">
                  <a:solidFill>
                    <a:schemeClr val="accent5">
                      <a:lumMod val="75000"/>
                    </a:schemeClr>
                  </a:solidFill>
                  <a:latin typeface="Century Gothic" panose="020B0502020202020204" pitchFamily="34" charset="0"/>
                </a:rPr>
                <a:t>РЕСПУБЛИКА КОМИ</a:t>
              </a:r>
              <a:endParaRPr lang="ru-RU" sz="3300" b="1" dirty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1464823" y="1259860"/>
            <a:ext cx="3627767" cy="1280811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БЕЛГОРОДСКАЯ ОБЛАСТЬ</a:t>
            </a:r>
            <a:endParaRPr lang="ru-RU" sz="33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3063085" y="1546726"/>
            <a:ext cx="2801451" cy="1280811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КИРОВСКАЯ ОБЛАСТЬ</a:t>
            </a:r>
            <a:endParaRPr lang="ru-RU" sz="33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999034E3-8125-4106-A352-FE5D23B8B462}"/>
              </a:ext>
            </a:extLst>
          </p:cNvPr>
          <p:cNvSpPr/>
          <p:nvPr/>
        </p:nvSpPr>
        <p:spPr>
          <a:xfrm>
            <a:off x="2467085" y="668959"/>
            <a:ext cx="3198523" cy="1280811"/>
          </a:xfrm>
          <a:prstGeom prst="rect">
            <a:avLst/>
          </a:prstGeom>
          <a:noFill/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300" b="1" dirty="0" smtClean="0"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КАЛУЖСКАЯ ОБЛАСТЬ</a:t>
            </a:r>
            <a:endParaRPr lang="ru-RU" sz="3300" b="1" dirty="0">
              <a:solidFill>
                <a:schemeClr val="accent5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750" y="3002046"/>
            <a:ext cx="1870037" cy="1924655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256860" y="863856"/>
            <a:ext cx="8066623" cy="1976764"/>
            <a:chOff x="342480" y="1151808"/>
            <a:chExt cx="10755497" cy="2635685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2924" y="1151808"/>
              <a:ext cx="2235053" cy="2626187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2480" y="1244926"/>
              <a:ext cx="3779491" cy="2542567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188602" y="2974685"/>
            <a:ext cx="8762320" cy="366997"/>
            <a:chOff x="251469" y="3966246"/>
            <a:chExt cx="11683093" cy="489329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8101918" y="4002729"/>
              <a:ext cx="3832644" cy="4528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ПЕРМСКИЙ КРАЙ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51469" y="3966246"/>
              <a:ext cx="3832644" cy="4528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СВЕРДЛОВСКАЯ ОБЛАСТЬ</a:t>
              </a:r>
              <a:endParaRPr lang="ru-RU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3551169" y="1411413"/>
            <a:ext cx="2080182" cy="979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3300" dirty="0" smtClean="0">
                <a:solidFill>
                  <a:srgbClr val="C10000"/>
                </a:solidFill>
              </a:rPr>
              <a:t>2020 год</a:t>
            </a:r>
            <a:endParaRPr lang="ru-RU" sz="3300" dirty="0">
              <a:solidFill>
                <a:srgbClr val="C1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5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85185E-6 L 0.31484 -0.00347 " pathEditMode="relative" rAng="0" ptsTypes="AA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6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360" accel="50000">
                                          <p:stCondLst>
                                            <p:cond delay="36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644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6">
                                          <p:stCondLst>
                                            <p:cond delay="364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28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60" accel="50000">
                                          <p:stCondLst>
                                            <p:cond delay="36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52">
                                          <p:stCondLst>
                                            <p:cond delay="124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332" decel="50000">
                                          <p:stCondLst>
                                            <p:cond delay="129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6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250"/>
                            </p:stCondLst>
                            <p:childTnLst>
                              <p:par>
                                <p:cTn id="6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7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500"/>
                            </p:stCondLst>
                            <p:childTnLst>
                              <p:par>
                                <p:cTn id="7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25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925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22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500"/>
                            </p:stCondLst>
                            <p:childTnLst>
                              <p:par>
                                <p:cTn id="99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500"/>
                            </p:stCondLst>
                            <p:childTnLst>
                              <p:par>
                                <p:cTn id="107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7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8" dur="2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775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17" grpId="0"/>
      <p:bldP spid="17" grpId="1"/>
      <p:bldP spid="20" grpId="0"/>
      <p:bldP spid="20" grpId="1"/>
      <p:bldP spid="21" grpId="0"/>
      <p:bldP spid="21" grpId="1"/>
      <p:bldP spid="22" grpId="0"/>
      <p:bldP spid="22" grpId="1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069" y="2448804"/>
            <a:ext cx="2882877" cy="21643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6989" y="2161069"/>
            <a:ext cx="3460103" cy="26026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070" y="187049"/>
            <a:ext cx="3127519" cy="17649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2005" y="1697437"/>
            <a:ext cx="2821169" cy="18792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21274" y="265426"/>
            <a:ext cx="1751228" cy="12985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/>
          <a:srcRect t="14014" b="9472"/>
          <a:stretch/>
        </p:blipFill>
        <p:spPr>
          <a:xfrm>
            <a:off x="3621274" y="3619710"/>
            <a:ext cx="1345919" cy="13716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53844" y="227120"/>
            <a:ext cx="2346392" cy="17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30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/>
          <a:srcRect b="26212"/>
          <a:stretch/>
        </p:blipFill>
        <p:spPr>
          <a:xfrm>
            <a:off x="3615973" y="523899"/>
            <a:ext cx="5528027" cy="280368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4805" y="2839427"/>
            <a:ext cx="3283161" cy="21948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6801" y="327318"/>
            <a:ext cx="3829516" cy="27487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9792" y="2419961"/>
            <a:ext cx="3185597" cy="255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60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6">
        <p14:reveal/>
      </p:transition>
    </mc:Choice>
    <mc:Fallback xmlns="">
      <p:transition spd="slow" advTm="510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48162" y="1398409"/>
            <a:ext cx="2729442" cy="13311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4100" b="1" dirty="0" smtClean="0">
                <a:solidFill>
                  <a:srgbClr val="597AAF"/>
                </a:solidFill>
              </a:rPr>
              <a:t>ФОРМА    МЕНЯЕТСЯ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6422" y="3538502"/>
            <a:ext cx="7312022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5000" b="1" dirty="0" smtClean="0">
                <a:solidFill>
                  <a:srgbClr val="C00000"/>
                </a:solidFill>
              </a:rPr>
              <a:t>ГАРАНТИИ ОСТАЮТСЯ 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37" y="507488"/>
            <a:ext cx="4262234" cy="30469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86112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 10"/>
          <p:cNvSpPr>
            <a:spLocks noChangeAspect="1"/>
          </p:cNvSpPr>
          <p:nvPr/>
        </p:nvSpPr>
        <p:spPr>
          <a:xfrm>
            <a:off x="0" y="530491"/>
            <a:ext cx="9144000" cy="4624252"/>
          </a:xfrm>
          <a:custGeom>
            <a:avLst/>
            <a:gdLst>
              <a:gd name="connsiteX0" fmla="*/ 7496175 w 14992350"/>
              <a:gd name="connsiteY0" fmla="*/ 0 h 6863862"/>
              <a:gd name="connsiteX1" fmla="*/ 13280588 w 14992350"/>
              <a:gd name="connsiteY1" fmla="*/ 1068661 h 6863862"/>
              <a:gd name="connsiteX2" fmla="*/ 13584727 w 14992350"/>
              <a:gd name="connsiteY2" fmla="*/ 1227993 h 6863862"/>
              <a:gd name="connsiteX3" fmla="*/ 13592175 w 14992350"/>
              <a:gd name="connsiteY3" fmla="*/ 1227993 h 6863862"/>
              <a:gd name="connsiteX4" fmla="*/ 13592175 w 14992350"/>
              <a:gd name="connsiteY4" fmla="*/ 1231895 h 6863862"/>
              <a:gd name="connsiteX5" fmla="*/ 13712121 w 14992350"/>
              <a:gd name="connsiteY5" fmla="*/ 1294733 h 6863862"/>
              <a:gd name="connsiteX6" fmla="*/ 14992350 w 14992350"/>
              <a:gd name="connsiteY6" fmla="*/ 2936631 h 6863862"/>
              <a:gd name="connsiteX7" fmla="*/ 13712121 w 14992350"/>
              <a:gd name="connsiteY7" fmla="*/ 4578530 h 6863862"/>
              <a:gd name="connsiteX8" fmla="*/ 13592175 w 14992350"/>
              <a:gd name="connsiteY8" fmla="*/ 4641367 h 6863862"/>
              <a:gd name="connsiteX9" fmla="*/ 13592175 w 14992350"/>
              <a:gd name="connsiteY9" fmla="*/ 6863862 h 6863862"/>
              <a:gd name="connsiteX10" fmla="*/ 1400175 w 14992350"/>
              <a:gd name="connsiteY10" fmla="*/ 6863862 h 6863862"/>
              <a:gd name="connsiteX11" fmla="*/ 1400175 w 14992350"/>
              <a:gd name="connsiteY11" fmla="*/ 4641367 h 6863862"/>
              <a:gd name="connsiteX12" fmla="*/ 1280229 w 14992350"/>
              <a:gd name="connsiteY12" fmla="*/ 4578530 h 6863862"/>
              <a:gd name="connsiteX13" fmla="*/ 0 w 14992350"/>
              <a:gd name="connsiteY13" fmla="*/ 2936631 h 6863862"/>
              <a:gd name="connsiteX14" fmla="*/ 1280229 w 14992350"/>
              <a:gd name="connsiteY14" fmla="*/ 1294733 h 6863862"/>
              <a:gd name="connsiteX15" fmla="*/ 1400175 w 14992350"/>
              <a:gd name="connsiteY15" fmla="*/ 1231895 h 6863862"/>
              <a:gd name="connsiteX16" fmla="*/ 1400175 w 14992350"/>
              <a:gd name="connsiteY16" fmla="*/ 1227993 h 6863862"/>
              <a:gd name="connsiteX17" fmla="*/ 1407624 w 14992350"/>
              <a:gd name="connsiteY17" fmla="*/ 1227993 h 6863862"/>
              <a:gd name="connsiteX18" fmla="*/ 1711762 w 14992350"/>
              <a:gd name="connsiteY18" fmla="*/ 1068661 h 6863862"/>
              <a:gd name="connsiteX19" fmla="*/ 7496175 w 14992350"/>
              <a:gd name="connsiteY19" fmla="*/ 0 h 6863862"/>
              <a:gd name="connsiteX0" fmla="*/ 6230940 w 13727115"/>
              <a:gd name="connsiteY0" fmla="*/ 0 h 6863862"/>
              <a:gd name="connsiteX1" fmla="*/ 12015353 w 13727115"/>
              <a:gd name="connsiteY1" fmla="*/ 1068661 h 6863862"/>
              <a:gd name="connsiteX2" fmla="*/ 12319492 w 13727115"/>
              <a:gd name="connsiteY2" fmla="*/ 1227993 h 6863862"/>
              <a:gd name="connsiteX3" fmla="*/ 12326940 w 13727115"/>
              <a:gd name="connsiteY3" fmla="*/ 1227993 h 6863862"/>
              <a:gd name="connsiteX4" fmla="*/ 12326940 w 13727115"/>
              <a:gd name="connsiteY4" fmla="*/ 1231895 h 6863862"/>
              <a:gd name="connsiteX5" fmla="*/ 12446886 w 13727115"/>
              <a:gd name="connsiteY5" fmla="*/ 1294733 h 6863862"/>
              <a:gd name="connsiteX6" fmla="*/ 13727115 w 13727115"/>
              <a:gd name="connsiteY6" fmla="*/ 2936631 h 6863862"/>
              <a:gd name="connsiteX7" fmla="*/ 12446886 w 13727115"/>
              <a:gd name="connsiteY7" fmla="*/ 4578530 h 6863862"/>
              <a:gd name="connsiteX8" fmla="*/ 12326940 w 13727115"/>
              <a:gd name="connsiteY8" fmla="*/ 4641367 h 6863862"/>
              <a:gd name="connsiteX9" fmla="*/ 12326940 w 13727115"/>
              <a:gd name="connsiteY9" fmla="*/ 6863862 h 6863862"/>
              <a:gd name="connsiteX10" fmla="*/ 134940 w 13727115"/>
              <a:gd name="connsiteY10" fmla="*/ 6863862 h 6863862"/>
              <a:gd name="connsiteX11" fmla="*/ 134940 w 13727115"/>
              <a:gd name="connsiteY11" fmla="*/ 4641367 h 6863862"/>
              <a:gd name="connsiteX12" fmla="*/ 14994 w 13727115"/>
              <a:gd name="connsiteY12" fmla="*/ 4578530 h 6863862"/>
              <a:gd name="connsiteX13" fmla="*/ 14994 w 13727115"/>
              <a:gd name="connsiteY13" fmla="*/ 1294733 h 6863862"/>
              <a:gd name="connsiteX14" fmla="*/ 134940 w 13727115"/>
              <a:gd name="connsiteY14" fmla="*/ 1231895 h 6863862"/>
              <a:gd name="connsiteX15" fmla="*/ 134940 w 13727115"/>
              <a:gd name="connsiteY15" fmla="*/ 1227993 h 6863862"/>
              <a:gd name="connsiteX16" fmla="*/ 142389 w 13727115"/>
              <a:gd name="connsiteY16" fmla="*/ 1227993 h 6863862"/>
              <a:gd name="connsiteX17" fmla="*/ 446527 w 13727115"/>
              <a:gd name="connsiteY17" fmla="*/ 1068661 h 6863862"/>
              <a:gd name="connsiteX18" fmla="*/ 6230940 w 13727115"/>
              <a:gd name="connsiteY18" fmla="*/ 0 h 6863862"/>
              <a:gd name="connsiteX0" fmla="*/ 6215946 w 13712121"/>
              <a:gd name="connsiteY0" fmla="*/ 0 h 6863862"/>
              <a:gd name="connsiteX1" fmla="*/ 12000359 w 13712121"/>
              <a:gd name="connsiteY1" fmla="*/ 1068661 h 6863862"/>
              <a:gd name="connsiteX2" fmla="*/ 12304498 w 13712121"/>
              <a:gd name="connsiteY2" fmla="*/ 1227993 h 6863862"/>
              <a:gd name="connsiteX3" fmla="*/ 12311946 w 13712121"/>
              <a:gd name="connsiteY3" fmla="*/ 1227993 h 6863862"/>
              <a:gd name="connsiteX4" fmla="*/ 12311946 w 13712121"/>
              <a:gd name="connsiteY4" fmla="*/ 1231895 h 6863862"/>
              <a:gd name="connsiteX5" fmla="*/ 12431892 w 13712121"/>
              <a:gd name="connsiteY5" fmla="*/ 1294733 h 6863862"/>
              <a:gd name="connsiteX6" fmla="*/ 13712121 w 13712121"/>
              <a:gd name="connsiteY6" fmla="*/ 2936631 h 6863862"/>
              <a:gd name="connsiteX7" fmla="*/ 12431892 w 13712121"/>
              <a:gd name="connsiteY7" fmla="*/ 4578530 h 6863862"/>
              <a:gd name="connsiteX8" fmla="*/ 12311946 w 13712121"/>
              <a:gd name="connsiteY8" fmla="*/ 4641367 h 6863862"/>
              <a:gd name="connsiteX9" fmla="*/ 12311946 w 13712121"/>
              <a:gd name="connsiteY9" fmla="*/ 6863862 h 6863862"/>
              <a:gd name="connsiteX10" fmla="*/ 119946 w 13712121"/>
              <a:gd name="connsiteY10" fmla="*/ 6863862 h 6863862"/>
              <a:gd name="connsiteX11" fmla="*/ 119946 w 13712121"/>
              <a:gd name="connsiteY11" fmla="*/ 4641367 h 6863862"/>
              <a:gd name="connsiteX12" fmla="*/ 0 w 13712121"/>
              <a:gd name="connsiteY12" fmla="*/ 4578530 h 6863862"/>
              <a:gd name="connsiteX13" fmla="*/ 119946 w 13712121"/>
              <a:gd name="connsiteY13" fmla="*/ 1231895 h 6863862"/>
              <a:gd name="connsiteX14" fmla="*/ 119946 w 13712121"/>
              <a:gd name="connsiteY14" fmla="*/ 1227993 h 6863862"/>
              <a:gd name="connsiteX15" fmla="*/ 127395 w 13712121"/>
              <a:gd name="connsiteY15" fmla="*/ 1227993 h 6863862"/>
              <a:gd name="connsiteX16" fmla="*/ 431533 w 13712121"/>
              <a:gd name="connsiteY16" fmla="*/ 1068661 h 6863862"/>
              <a:gd name="connsiteX17" fmla="*/ 6215946 w 13712121"/>
              <a:gd name="connsiteY17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2311946 w 13592175"/>
              <a:gd name="connsiteY5" fmla="*/ 1294733 h 6863862"/>
              <a:gd name="connsiteX6" fmla="*/ 13592175 w 13592175"/>
              <a:gd name="connsiteY6" fmla="*/ 2936631 h 6863862"/>
              <a:gd name="connsiteX7" fmla="*/ 12311946 w 13592175"/>
              <a:gd name="connsiteY7" fmla="*/ 4578530 h 6863862"/>
              <a:gd name="connsiteX8" fmla="*/ 12192000 w 13592175"/>
              <a:gd name="connsiteY8" fmla="*/ 4641367 h 6863862"/>
              <a:gd name="connsiteX9" fmla="*/ 12192000 w 13592175"/>
              <a:gd name="connsiteY9" fmla="*/ 6863862 h 6863862"/>
              <a:gd name="connsiteX10" fmla="*/ 0 w 13592175"/>
              <a:gd name="connsiteY10" fmla="*/ 6863862 h 6863862"/>
              <a:gd name="connsiteX11" fmla="*/ 0 w 13592175"/>
              <a:gd name="connsiteY11" fmla="*/ 4641367 h 6863862"/>
              <a:gd name="connsiteX12" fmla="*/ 0 w 13592175"/>
              <a:gd name="connsiteY12" fmla="*/ 1231895 h 6863862"/>
              <a:gd name="connsiteX13" fmla="*/ 0 w 13592175"/>
              <a:gd name="connsiteY13" fmla="*/ 1227993 h 6863862"/>
              <a:gd name="connsiteX14" fmla="*/ 7449 w 13592175"/>
              <a:gd name="connsiteY14" fmla="*/ 1227993 h 6863862"/>
              <a:gd name="connsiteX15" fmla="*/ 311587 w 13592175"/>
              <a:gd name="connsiteY15" fmla="*/ 1068661 h 6863862"/>
              <a:gd name="connsiteX16" fmla="*/ 6096000 w 13592175"/>
              <a:gd name="connsiteY16" fmla="*/ 0 h 6863862"/>
              <a:gd name="connsiteX0" fmla="*/ 6096000 w 13592175"/>
              <a:gd name="connsiteY0" fmla="*/ 0 h 6863862"/>
              <a:gd name="connsiteX1" fmla="*/ 11880413 w 13592175"/>
              <a:gd name="connsiteY1" fmla="*/ 1068661 h 6863862"/>
              <a:gd name="connsiteX2" fmla="*/ 12184552 w 13592175"/>
              <a:gd name="connsiteY2" fmla="*/ 1227993 h 6863862"/>
              <a:gd name="connsiteX3" fmla="*/ 12192000 w 13592175"/>
              <a:gd name="connsiteY3" fmla="*/ 1227993 h 6863862"/>
              <a:gd name="connsiteX4" fmla="*/ 12192000 w 13592175"/>
              <a:gd name="connsiteY4" fmla="*/ 1231895 h 6863862"/>
              <a:gd name="connsiteX5" fmla="*/ 13592175 w 13592175"/>
              <a:gd name="connsiteY5" fmla="*/ 2936631 h 6863862"/>
              <a:gd name="connsiteX6" fmla="*/ 12311946 w 13592175"/>
              <a:gd name="connsiteY6" fmla="*/ 4578530 h 6863862"/>
              <a:gd name="connsiteX7" fmla="*/ 12192000 w 13592175"/>
              <a:gd name="connsiteY7" fmla="*/ 4641367 h 6863862"/>
              <a:gd name="connsiteX8" fmla="*/ 12192000 w 13592175"/>
              <a:gd name="connsiteY8" fmla="*/ 6863862 h 6863862"/>
              <a:gd name="connsiteX9" fmla="*/ 0 w 13592175"/>
              <a:gd name="connsiteY9" fmla="*/ 6863862 h 6863862"/>
              <a:gd name="connsiteX10" fmla="*/ 0 w 13592175"/>
              <a:gd name="connsiteY10" fmla="*/ 4641367 h 6863862"/>
              <a:gd name="connsiteX11" fmla="*/ 0 w 13592175"/>
              <a:gd name="connsiteY11" fmla="*/ 1231895 h 6863862"/>
              <a:gd name="connsiteX12" fmla="*/ 0 w 13592175"/>
              <a:gd name="connsiteY12" fmla="*/ 1227993 h 6863862"/>
              <a:gd name="connsiteX13" fmla="*/ 7449 w 13592175"/>
              <a:gd name="connsiteY13" fmla="*/ 1227993 h 6863862"/>
              <a:gd name="connsiteX14" fmla="*/ 311587 w 13592175"/>
              <a:gd name="connsiteY14" fmla="*/ 1068661 h 6863862"/>
              <a:gd name="connsiteX15" fmla="*/ 6096000 w 13592175"/>
              <a:gd name="connsiteY15" fmla="*/ 0 h 6863862"/>
              <a:gd name="connsiteX0" fmla="*/ 6096000 w 12311946"/>
              <a:gd name="connsiteY0" fmla="*/ 0 h 6863862"/>
              <a:gd name="connsiteX1" fmla="*/ 11880413 w 12311946"/>
              <a:gd name="connsiteY1" fmla="*/ 1068661 h 6863862"/>
              <a:gd name="connsiteX2" fmla="*/ 12184552 w 12311946"/>
              <a:gd name="connsiteY2" fmla="*/ 1227993 h 6863862"/>
              <a:gd name="connsiteX3" fmla="*/ 12192000 w 12311946"/>
              <a:gd name="connsiteY3" fmla="*/ 1227993 h 6863862"/>
              <a:gd name="connsiteX4" fmla="*/ 12192000 w 12311946"/>
              <a:gd name="connsiteY4" fmla="*/ 1231895 h 6863862"/>
              <a:gd name="connsiteX5" fmla="*/ 12311946 w 12311946"/>
              <a:gd name="connsiteY5" fmla="*/ 4578530 h 6863862"/>
              <a:gd name="connsiteX6" fmla="*/ 12192000 w 12311946"/>
              <a:gd name="connsiteY6" fmla="*/ 4641367 h 6863862"/>
              <a:gd name="connsiteX7" fmla="*/ 12192000 w 12311946"/>
              <a:gd name="connsiteY7" fmla="*/ 6863862 h 6863862"/>
              <a:gd name="connsiteX8" fmla="*/ 0 w 12311946"/>
              <a:gd name="connsiteY8" fmla="*/ 6863862 h 6863862"/>
              <a:gd name="connsiteX9" fmla="*/ 0 w 12311946"/>
              <a:gd name="connsiteY9" fmla="*/ 4641367 h 6863862"/>
              <a:gd name="connsiteX10" fmla="*/ 0 w 12311946"/>
              <a:gd name="connsiteY10" fmla="*/ 1231895 h 6863862"/>
              <a:gd name="connsiteX11" fmla="*/ 0 w 12311946"/>
              <a:gd name="connsiteY11" fmla="*/ 1227993 h 6863862"/>
              <a:gd name="connsiteX12" fmla="*/ 7449 w 12311946"/>
              <a:gd name="connsiteY12" fmla="*/ 1227993 h 6863862"/>
              <a:gd name="connsiteX13" fmla="*/ 311587 w 12311946"/>
              <a:gd name="connsiteY13" fmla="*/ 1068661 h 6863862"/>
              <a:gd name="connsiteX14" fmla="*/ 6096000 w 12311946"/>
              <a:gd name="connsiteY14" fmla="*/ 0 h 6863862"/>
              <a:gd name="connsiteX0" fmla="*/ 6096000 w 12192000"/>
              <a:gd name="connsiteY0" fmla="*/ 0 h 6863862"/>
              <a:gd name="connsiteX1" fmla="*/ 11880413 w 12192000"/>
              <a:gd name="connsiteY1" fmla="*/ 1068661 h 6863862"/>
              <a:gd name="connsiteX2" fmla="*/ 12184552 w 12192000"/>
              <a:gd name="connsiteY2" fmla="*/ 1227993 h 6863862"/>
              <a:gd name="connsiteX3" fmla="*/ 12192000 w 12192000"/>
              <a:gd name="connsiteY3" fmla="*/ 1227993 h 6863862"/>
              <a:gd name="connsiteX4" fmla="*/ 12192000 w 12192000"/>
              <a:gd name="connsiteY4" fmla="*/ 1231895 h 6863862"/>
              <a:gd name="connsiteX5" fmla="*/ 12192000 w 12192000"/>
              <a:gd name="connsiteY5" fmla="*/ 4641367 h 6863862"/>
              <a:gd name="connsiteX6" fmla="*/ 12192000 w 12192000"/>
              <a:gd name="connsiteY6" fmla="*/ 6863862 h 6863862"/>
              <a:gd name="connsiteX7" fmla="*/ 0 w 12192000"/>
              <a:gd name="connsiteY7" fmla="*/ 6863862 h 6863862"/>
              <a:gd name="connsiteX8" fmla="*/ 0 w 12192000"/>
              <a:gd name="connsiteY8" fmla="*/ 4641367 h 6863862"/>
              <a:gd name="connsiteX9" fmla="*/ 0 w 12192000"/>
              <a:gd name="connsiteY9" fmla="*/ 1231895 h 6863862"/>
              <a:gd name="connsiteX10" fmla="*/ 0 w 12192000"/>
              <a:gd name="connsiteY10" fmla="*/ 1227993 h 6863862"/>
              <a:gd name="connsiteX11" fmla="*/ 7449 w 12192000"/>
              <a:gd name="connsiteY11" fmla="*/ 1227993 h 6863862"/>
              <a:gd name="connsiteX12" fmla="*/ 311587 w 12192000"/>
              <a:gd name="connsiteY12" fmla="*/ 1068661 h 6863862"/>
              <a:gd name="connsiteX13" fmla="*/ 6096000 w 12192000"/>
              <a:gd name="connsiteY13" fmla="*/ 0 h 6863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63862">
                <a:moveTo>
                  <a:pt x="6096000" y="0"/>
                </a:moveTo>
                <a:cubicBezTo>
                  <a:pt x="8424763" y="0"/>
                  <a:pt x="10505504" y="416003"/>
                  <a:pt x="11880413" y="1068661"/>
                </a:cubicBezTo>
                <a:lnTo>
                  <a:pt x="12184552" y="1227993"/>
                </a:lnTo>
                <a:lnTo>
                  <a:pt x="12192000" y="1227993"/>
                </a:lnTo>
                <a:lnTo>
                  <a:pt x="12192000" y="1231895"/>
                </a:lnTo>
                <a:lnTo>
                  <a:pt x="12192000" y="4641367"/>
                </a:lnTo>
                <a:lnTo>
                  <a:pt x="12192000" y="6863862"/>
                </a:lnTo>
                <a:lnTo>
                  <a:pt x="0" y="6863862"/>
                </a:lnTo>
                <a:lnTo>
                  <a:pt x="0" y="4641367"/>
                </a:lnTo>
                <a:lnTo>
                  <a:pt x="0" y="1231895"/>
                </a:lnTo>
                <a:lnTo>
                  <a:pt x="0" y="1227993"/>
                </a:lnTo>
                <a:lnTo>
                  <a:pt x="7449" y="1227993"/>
                </a:lnTo>
                <a:lnTo>
                  <a:pt x="311587" y="1068661"/>
                </a:lnTo>
                <a:cubicBezTo>
                  <a:pt x="1686496" y="416003"/>
                  <a:pt x="3767237" y="0"/>
                  <a:pt x="6096000" y="0"/>
                </a:cubicBezTo>
                <a:close/>
              </a:path>
            </a:pathLst>
          </a:custGeom>
          <a:solidFill>
            <a:srgbClr val="034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7" name="Группа 26"/>
          <p:cNvGrpSpPr>
            <a:grpSpLocks noChangeAspect="1"/>
          </p:cNvGrpSpPr>
          <p:nvPr/>
        </p:nvGrpSpPr>
        <p:grpSpPr>
          <a:xfrm>
            <a:off x="3306191" y="1408769"/>
            <a:ext cx="2430000" cy="2430000"/>
            <a:chOff x="4426561" y="1167157"/>
            <a:chExt cx="3240000" cy="3240000"/>
          </a:xfrm>
        </p:grpSpPr>
        <p:sp>
          <p:nvSpPr>
            <p:cNvPr id="4" name="Овал 3"/>
            <p:cNvSpPr>
              <a:spLocks/>
            </p:cNvSpPr>
            <p:nvPr/>
          </p:nvSpPr>
          <p:spPr>
            <a:xfrm rot="21236320">
              <a:off x="4426561" y="1167157"/>
              <a:ext cx="3240000" cy="3240000"/>
            </a:xfrm>
            <a:prstGeom prst="ellipse">
              <a:avLst/>
            </a:prstGeom>
            <a:pattFill prst="pct5">
              <a:fgClr>
                <a:srgbClr val="FFFFFF"/>
              </a:fgClr>
              <a:bgClr>
                <a:schemeClr val="bg1"/>
              </a:bgClr>
            </a:pattFill>
            <a:ln w="571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Рисунок 1"/>
            <p:cNvPicPr preferRelativeResize="0"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5" t="-1" b="8891"/>
            <a:stretch/>
          </p:blipFill>
          <p:spPr>
            <a:xfrm>
              <a:off x="4621238" y="1621145"/>
              <a:ext cx="2917274" cy="2641647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</p:pic>
      </p:grpSp>
      <p:pic>
        <p:nvPicPr>
          <p:cNvPr id="10" name="Рисунок 9"/>
          <p:cNvPicPr preferRelativeResize="0"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9" t="11726" r="23370" b="35378"/>
          <a:stretch/>
        </p:blipFill>
        <p:spPr>
          <a:xfrm>
            <a:off x="3952331" y="2007075"/>
            <a:ext cx="1157875" cy="1150257"/>
          </a:xfrm>
          <a:prstGeom prst="ellipse">
            <a:avLst/>
          </a:prstGeom>
        </p:spPr>
      </p:pic>
      <p:sp>
        <p:nvSpPr>
          <p:cNvPr id="20" name="Кольцо 19"/>
          <p:cNvSpPr>
            <a:spLocks noChangeAspect="1"/>
          </p:cNvSpPr>
          <p:nvPr/>
        </p:nvSpPr>
        <p:spPr>
          <a:xfrm>
            <a:off x="3294953" y="1368269"/>
            <a:ext cx="2511000" cy="2511000"/>
          </a:xfrm>
          <a:prstGeom prst="donut">
            <a:avLst>
              <a:gd name="adj" fmla="val 3235"/>
            </a:avLst>
          </a:prstGeom>
          <a:solidFill>
            <a:srgbClr val="FFB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-4500" y="4895883"/>
            <a:ext cx="9144900" cy="189000"/>
            <a:chOff x="-6000" y="6527844"/>
            <a:chExt cx="12193200" cy="2520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-6000" y="6686062"/>
              <a:ext cx="12193200" cy="87417"/>
            </a:xfrm>
            <a:prstGeom prst="rect">
              <a:avLst/>
            </a:prstGeom>
            <a:solidFill>
              <a:srgbClr val="FFB200"/>
            </a:solidFill>
            <a:ln>
              <a:solidFill>
                <a:srgbClr val="FBB0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2"/>
            <p:cNvSpPr>
              <a:spLocks noChangeAspect="1"/>
            </p:cNvSpPr>
            <p:nvPr/>
          </p:nvSpPr>
          <p:spPr>
            <a:xfrm rot="5400000">
              <a:off x="5974757" y="6401844"/>
              <a:ext cx="252000" cy="504000"/>
            </a:xfrm>
            <a:custGeom>
              <a:avLst/>
              <a:gdLst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0 w 1692000"/>
                <a:gd name="connsiteY0" fmla="*/ 846000 h 1692000"/>
                <a:gd name="connsiteX1" fmla="*/ 846000 w 1692000"/>
                <a:gd name="connsiteY1" fmla="*/ 0 h 1692000"/>
                <a:gd name="connsiteX2" fmla="*/ 1692000 w 1692000"/>
                <a:gd name="connsiteY2" fmla="*/ 846000 h 1692000"/>
                <a:gd name="connsiteX3" fmla="*/ 846000 w 1692000"/>
                <a:gd name="connsiteY3" fmla="*/ 1692000 h 1692000"/>
                <a:gd name="connsiteX4" fmla="*/ 0 w 1692000"/>
                <a:gd name="connsiteY4" fmla="*/ 846000 h 1692000"/>
                <a:gd name="connsiteX0" fmla="*/ 1692000 w 1783440"/>
                <a:gd name="connsiteY0" fmla="*/ 846000 h 1692000"/>
                <a:gd name="connsiteX1" fmla="*/ 846000 w 1783440"/>
                <a:gd name="connsiteY1" fmla="*/ 1692000 h 1692000"/>
                <a:gd name="connsiteX2" fmla="*/ 0 w 1783440"/>
                <a:gd name="connsiteY2" fmla="*/ 846000 h 1692000"/>
                <a:gd name="connsiteX3" fmla="*/ 846000 w 1783440"/>
                <a:gd name="connsiteY3" fmla="*/ 0 h 1692000"/>
                <a:gd name="connsiteX4" fmla="*/ 1783440 w 1783440"/>
                <a:gd name="connsiteY4" fmla="*/ 937440 h 1692000"/>
                <a:gd name="connsiteX0" fmla="*/ 1692000 w 1692000"/>
                <a:gd name="connsiteY0" fmla="*/ 846000 h 1692000"/>
                <a:gd name="connsiteX1" fmla="*/ 846000 w 1692000"/>
                <a:gd name="connsiteY1" fmla="*/ 1692000 h 1692000"/>
                <a:gd name="connsiteX2" fmla="*/ 0 w 1692000"/>
                <a:gd name="connsiteY2" fmla="*/ 846000 h 1692000"/>
                <a:gd name="connsiteX3" fmla="*/ 846000 w 1692000"/>
                <a:gd name="connsiteY3" fmla="*/ 0 h 1692000"/>
                <a:gd name="connsiteX0" fmla="*/ 846000 w 846000"/>
                <a:gd name="connsiteY0" fmla="*/ 1692000 h 1692000"/>
                <a:gd name="connsiteX1" fmla="*/ 0 w 846000"/>
                <a:gd name="connsiteY1" fmla="*/ 846000 h 1692000"/>
                <a:gd name="connsiteX2" fmla="*/ 846000 w 846000"/>
                <a:gd name="connsiteY2" fmla="*/ 0 h 16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6000" h="1692000">
                  <a:moveTo>
                    <a:pt x="846000" y="1692000"/>
                  </a:moveTo>
                  <a:cubicBezTo>
                    <a:pt x="378767" y="1692000"/>
                    <a:pt x="0" y="1313233"/>
                    <a:pt x="0" y="846000"/>
                  </a:cubicBezTo>
                  <a:cubicBezTo>
                    <a:pt x="0" y="378767"/>
                    <a:pt x="378767" y="0"/>
                    <a:pt x="846000" y="0"/>
                  </a:cubicBezTo>
                </a:path>
              </a:pathLst>
            </a:custGeom>
            <a:solidFill>
              <a:srgbClr val="FFB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FC1B6FB-1C80-40CD-9F4E-8A854EE5FAF6}"/>
              </a:ext>
            </a:extLst>
          </p:cNvPr>
          <p:cNvSpPr txBox="1"/>
          <p:nvPr/>
        </p:nvSpPr>
        <p:spPr>
          <a:xfrm>
            <a:off x="858175" y="4042859"/>
            <a:ext cx="743478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800" b="1" dirty="0">
                <a:solidFill>
                  <a:srgbClr val="FFB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Государственное учреждение – Нижегородское региональное отделение Фонда социального страхования РФ</a:t>
            </a:r>
          </a:p>
        </p:txBody>
      </p:sp>
    </p:spTree>
    <p:extLst>
      <p:ext uri="{BB962C8B-B14F-4D97-AF65-F5344CB8AC3E}">
        <p14:creationId xmlns:p14="http://schemas.microsoft.com/office/powerpoint/2010/main" val="6377889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Блок-схема: процесс 22"/>
          <p:cNvSpPr/>
          <p:nvPr/>
        </p:nvSpPr>
        <p:spPr>
          <a:xfrm>
            <a:off x="485917" y="4551353"/>
            <a:ext cx="8245538" cy="114872"/>
          </a:xfrm>
          <a:prstGeom prst="flowChartProcess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343531" y="362152"/>
              <a:ext cx="7989795" cy="595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ПИЛОТНЫЙ ПРОЕКТ – ПРЯМЫЕ ВЫПЛАТЫ</a:t>
              </a:r>
              <a:endParaRPr lang="ru-RU" sz="23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" name="Овал 4"/>
          <p:cNvSpPr/>
          <p:nvPr/>
        </p:nvSpPr>
        <p:spPr>
          <a:xfrm>
            <a:off x="146744" y="4382589"/>
            <a:ext cx="300446" cy="25472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69178" y="3830039"/>
            <a:ext cx="1622880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01.07.2011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773106" y="4354227"/>
            <a:ext cx="300446" cy="25472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7537636" y="3878048"/>
            <a:ext cx="1622880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01.01.2021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7648" y="971322"/>
            <a:ext cx="6228062" cy="836303"/>
            <a:chOff x="543828" y="1469736"/>
            <a:chExt cx="8304082" cy="1450177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543828" y="1469736"/>
              <a:ext cx="8304082" cy="1203636"/>
              <a:chOff x="4424257" y="1630739"/>
              <a:chExt cx="5995488" cy="947941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843276" y="1864700"/>
                <a:ext cx="5576469" cy="713980"/>
              </a:xfrm>
              <a:prstGeom prst="rect">
                <a:avLst/>
              </a:prstGeom>
              <a:solidFill>
                <a:srgbClr val="8E8E8E"/>
              </a:solidFill>
            </p:spPr>
            <p:txBody>
              <a:bodyPr wrap="square" lIns="108000" tIns="108000" rIns="108000" bIns="108000" anchor="ctr" anchorCtr="0">
                <a:spAutoFit/>
              </a:bodyPr>
              <a:lstStyle/>
              <a:p>
                <a:pPr marL="257175" indent="-257175" algn="ctr">
                  <a:lnSpc>
                    <a:spcPct val="110000"/>
                  </a:lnSpc>
                  <a:buFont typeface="Arial" panose="020B0604020202020204" pitchFamily="34" charset="0"/>
                  <a:buChar char="•"/>
                </a:pPr>
                <a:endParaRPr lang="ru-RU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pic>
            <p:nvPicPr>
              <p:cNvPr id="15" name="Рисунок 14"/>
              <p:cNvPicPr preferRelativeResize="0">
                <a:picLocks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746" t="14698" r="26147" b="38482"/>
              <a:stretch/>
            </p:blipFill>
            <p:spPr>
              <a:xfrm>
                <a:off x="4424257" y="1630739"/>
                <a:ext cx="838038" cy="876402"/>
              </a:xfrm>
              <a:prstGeom prst="ellipse">
                <a:avLst/>
              </a:prstGeom>
            </p:spPr>
          </p:pic>
        </p:grpSp>
        <p:sp>
          <p:nvSpPr>
            <p:cNvPr id="13" name="Прямоугольник 12"/>
            <p:cNvSpPr/>
            <p:nvPr/>
          </p:nvSpPr>
          <p:spPr>
            <a:xfrm>
              <a:off x="1920128" y="1484989"/>
              <a:ext cx="6709955" cy="1434924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marL="257175" indent="-257175">
                <a:lnSpc>
                  <a:spcPct val="110000"/>
                </a:lnSpc>
                <a:buFont typeface="Arial" panose="020B0604020202020204" pitchFamily="34" charset="0"/>
                <a:buChar char="•"/>
              </a:pPr>
              <a:r>
                <a:rPr lang="ru-RU" sz="18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Нижегородский регион</a:t>
              </a:r>
            </a:p>
            <a:p>
              <a:pPr marL="257175" indent="-257175">
                <a:lnSpc>
                  <a:spcPct val="110000"/>
                </a:lnSpc>
                <a:buFont typeface="Arial" panose="020B0604020202020204" pitchFamily="34" charset="0"/>
                <a:buChar char="•"/>
              </a:pPr>
              <a:r>
                <a:rPr lang="ru-RU" sz="18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Карачаево</a:t>
              </a:r>
              <a:r>
                <a:rPr lang="ru-RU" sz="18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 – Черкесская Республика</a:t>
              </a:r>
              <a:endParaRPr lang="ru-RU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9" name="Пятиугольник 8"/>
          <p:cNvSpPr/>
          <p:nvPr/>
        </p:nvSpPr>
        <p:spPr>
          <a:xfrm>
            <a:off x="485917" y="4263019"/>
            <a:ext cx="1400627" cy="730764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800" b="1" dirty="0" smtClean="0">
                <a:solidFill>
                  <a:srgbClr val="FFC000"/>
                </a:solidFill>
              </a:rPr>
              <a:t>ПРЯМЫЕ ВЫПЛАТЫ</a:t>
            </a:r>
            <a:endParaRPr lang="ru-RU" sz="1800" b="1" dirty="0">
              <a:solidFill>
                <a:srgbClr val="FFC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146744" y="1892338"/>
            <a:ext cx="8079741" cy="15799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2012 год</a:t>
            </a:r>
          </a:p>
          <a:p>
            <a:pPr algn="ctr">
              <a:spcAft>
                <a:spcPts val="225"/>
              </a:spcAft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Астраханская область  / Новгородская область  / Новосибирская область</a:t>
            </a:r>
          </a:p>
          <a:p>
            <a:pPr algn="ctr">
              <a:spcAft>
                <a:spcPts val="225"/>
              </a:spcAft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Тамбовская область  /  Курганская область  /  Хабаровский край</a:t>
            </a:r>
          </a:p>
          <a:p>
            <a:endParaRPr lang="ru-RU" sz="2300" b="1" dirty="0" smtClean="0">
              <a:solidFill>
                <a:srgbClr val="0342A9"/>
              </a:solidFill>
              <a:latin typeface="Century Gothic" panose="020B0502020202020204" pitchFamily="34" charset="0"/>
            </a:endParaRP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96968" y="1892338"/>
            <a:ext cx="8311586" cy="15799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2015 год</a:t>
            </a:r>
          </a:p>
          <a:p>
            <a:pPr algn="ctr">
              <a:spcAft>
                <a:spcPts val="225"/>
              </a:spcAft>
              <a:defRPr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rPr>
              <a:t>Крымский ФО  /  г. Севастополь</a:t>
            </a:r>
          </a:p>
          <a:p>
            <a:pPr algn="ctr">
              <a:spcAft>
                <a:spcPts val="225"/>
              </a:spcAft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Белгородская область / Ростовская область  / Самарская область / Республика Татарстан</a:t>
            </a:r>
          </a:p>
          <a:p>
            <a:endParaRPr lang="ru-RU" sz="2300" b="1" dirty="0" smtClean="0">
              <a:solidFill>
                <a:srgbClr val="0342A9"/>
              </a:solidFill>
              <a:latin typeface="Century Gothic" panose="020B0502020202020204" pitchFamily="34" charset="0"/>
            </a:endParaRP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146745" y="1916063"/>
            <a:ext cx="8311586" cy="15414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2016 год</a:t>
            </a:r>
          </a:p>
          <a:p>
            <a:pPr algn="ctr">
              <a:spcAft>
                <a:spcPts val="225"/>
              </a:spcAft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Брянская область / Калининградская область / Калужская область /Липецкая область  / Ульяновская область / Республика Мордовия</a:t>
            </a:r>
          </a:p>
          <a:p>
            <a:endParaRPr lang="ru-RU" sz="2300" b="1" dirty="0" smtClean="0">
              <a:solidFill>
                <a:srgbClr val="0342A9"/>
              </a:solidFill>
              <a:latin typeface="Century Gothic" panose="020B0502020202020204" pitchFamily="34" charset="0"/>
            </a:endParaRP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327529" y="1916063"/>
            <a:ext cx="8311586" cy="18543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2017 год</a:t>
            </a:r>
          </a:p>
          <a:p>
            <a:pPr algn="ctr"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Республики Адыгея/  Республика Алтай/ Республика Бурятия/ Республика Калмыкия/  Алтайский край/ Приморский край/ Амурская/ Вологодская/ Омская/ Орловская/ Магаданская/ Томская области/ Еврейская автономная область</a:t>
            </a:r>
          </a:p>
          <a:p>
            <a:endParaRPr lang="ru-RU" sz="2300" b="1" dirty="0" smtClean="0">
              <a:solidFill>
                <a:srgbClr val="0342A9"/>
              </a:solidFill>
              <a:latin typeface="Century Gothic" panose="020B0502020202020204" pitchFamily="34" charset="0"/>
            </a:endParaRP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69178" y="1892338"/>
            <a:ext cx="8311586" cy="11618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2018 год</a:t>
            </a:r>
          </a:p>
          <a:p>
            <a:pPr algn="ctr"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Республика Тыва/Кабардино-Балкарская Республика/ Республика Карелия,/Республика Северная Осетия – Алания/Курская область,/Костромская область</a:t>
            </a:r>
            <a:endParaRPr lang="ru-RU" sz="2300" b="1" dirty="0" smtClean="0">
              <a:solidFill>
                <a:srgbClr val="0342A9"/>
              </a:solidFill>
              <a:latin typeface="Century Gothic" panose="020B0502020202020204" pitchFamily="34" charset="0"/>
            </a:endParaRP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146744" y="1839945"/>
            <a:ext cx="8311586" cy="14388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2019 год</a:t>
            </a:r>
          </a:p>
          <a:p>
            <a:pPr algn="ctr"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Республика Ингушетия/ Республика Марий Эл/ Республика Хакасия/ Чеченская Республика / Чувашская Республика/ Камчатский край/ Владимирская область/ Псковская область/Смоленская область; Ненецкий  автономный округ/ Чукотский автономный округ.</a:t>
            </a: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146743" y="1892338"/>
            <a:ext cx="8311586" cy="14388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300" b="1" dirty="0">
                <a:solidFill>
                  <a:srgbClr val="0342A9"/>
                </a:solidFill>
                <a:latin typeface="Century Gothic" panose="020B0502020202020204" pitchFamily="34" charset="0"/>
              </a:rPr>
              <a:t>с</a:t>
            </a:r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 01.01.2020 года</a:t>
            </a:r>
          </a:p>
          <a:p>
            <a:pPr algn="ctr">
              <a:defRPr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Республика Коми/ Республика Саха (Якутия)/ Удмуртия/ Иркутская область/ Кировская область/ Кемеровская область/ Оренбургская область/ Саратовская область /Тверская область / Ямало-Ненецкий автономный округ.</a:t>
            </a:r>
          </a:p>
          <a:p>
            <a:endParaRPr lang="ru-RU" sz="12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5490" y="1691052"/>
            <a:ext cx="6146392" cy="2557415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137130" y="1712485"/>
            <a:ext cx="9004375" cy="3319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41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69 регионов </a:t>
            </a: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РФ </a:t>
            </a:r>
          </a:p>
          <a:p>
            <a:pPr algn="ctr"/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являются</a:t>
            </a:r>
            <a:endParaRPr lang="ru-RU" sz="4100" b="1" dirty="0">
              <a:solidFill>
                <a:schemeClr val="accent5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 у</a:t>
            </a:r>
            <a:r>
              <a:rPr lang="ru-RU" altLang="ru-RU" sz="4100" b="1" dirty="0" smtClean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частниками </a:t>
            </a:r>
            <a:r>
              <a:rPr lang="ru-RU" altLang="ru-RU" sz="4100" b="1" dirty="0">
                <a:solidFill>
                  <a:schemeClr val="accent5">
                    <a:lumMod val="75000"/>
                  </a:schemeClr>
                </a:solidFill>
                <a:latin typeface="Arial Narrow" panose="020B0606020202030204" pitchFamily="34" charset="0"/>
              </a:rPr>
              <a:t>пилотного проекта «Прямые выплаты» </a:t>
            </a:r>
          </a:p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082906" y="1122906"/>
            <a:ext cx="5239433" cy="569847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marL="257175" indent="-257175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Нижегородский регион</a:t>
            </a: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5254181" y="1044869"/>
            <a:ext cx="3082711" cy="608454"/>
            <a:chOff x="8976416" y="1453614"/>
            <a:chExt cx="4110281" cy="811272"/>
          </a:xfrm>
        </p:grpSpPr>
        <p:sp>
          <p:nvSpPr>
            <p:cNvPr id="45" name="Стрелка влево 44"/>
            <p:cNvSpPr/>
            <p:nvPr/>
          </p:nvSpPr>
          <p:spPr>
            <a:xfrm>
              <a:off x="8976416" y="1584366"/>
              <a:ext cx="978408" cy="484632"/>
            </a:xfrm>
            <a:prstGeom prst="leftArrow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6" name="Группа 45"/>
            <p:cNvGrpSpPr/>
            <p:nvPr/>
          </p:nvGrpSpPr>
          <p:grpSpPr>
            <a:xfrm>
              <a:off x="9352839" y="1453614"/>
              <a:ext cx="3733858" cy="811272"/>
              <a:chOff x="0" y="258101"/>
              <a:chExt cx="11373327" cy="811272"/>
            </a:xfrm>
          </p:grpSpPr>
          <p:sp>
            <p:nvSpPr>
              <p:cNvPr id="47" name="Прямоугольник 46">
                <a:extLst>
                  <a:ext uri="{FF2B5EF4-FFF2-40B4-BE49-F238E27FC236}">
                    <a16:creationId xmlns="" xmlns:a16="http://schemas.microsoft.com/office/drawing/2014/main" id="{F33BDD91-74C1-DB41-AE02-3D31657BC1BA}"/>
                  </a:ext>
                </a:extLst>
              </p:cNvPr>
              <p:cNvSpPr/>
              <p:nvPr/>
            </p:nvSpPr>
            <p:spPr>
              <a:xfrm>
                <a:off x="0" y="258101"/>
                <a:ext cx="10843591" cy="811272"/>
              </a:xfrm>
              <a:prstGeom prst="rect">
                <a:avLst/>
              </a:prstGeom>
              <a:solidFill>
                <a:srgbClr val="FFCB3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="" xmlns:a16="http://schemas.microsoft.com/office/drawing/2014/main" id="{B343D415-0167-DD4A-9832-7FD4CEB81084}"/>
                  </a:ext>
                </a:extLst>
              </p:cNvPr>
              <p:cNvSpPr txBox="1"/>
              <p:nvPr/>
            </p:nvSpPr>
            <p:spPr>
              <a:xfrm>
                <a:off x="343532" y="362152"/>
                <a:ext cx="11029795" cy="5950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300" b="1" dirty="0">
                    <a:solidFill>
                      <a:srgbClr val="0342A9"/>
                    </a:solidFill>
                    <a:latin typeface="Century Gothic" panose="020B0502020202020204" pitchFamily="34" charset="0"/>
                  </a:rPr>
                  <a:t>с</a:t>
                </a:r>
                <a:r>
                  <a:rPr lang="ru-RU" sz="2300" b="1" dirty="0" smtClean="0">
                    <a:solidFill>
                      <a:srgbClr val="0342A9"/>
                    </a:solidFill>
                    <a:latin typeface="Century Gothic" panose="020B0502020202020204" pitchFamily="34" charset="0"/>
                  </a:rPr>
                  <a:t> 01.07.2011 года</a:t>
                </a:r>
                <a:endParaRPr lang="ru-RU" sz="2300" b="1" dirty="0">
                  <a:solidFill>
                    <a:srgbClr val="0342A9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02003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xit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25" decel="4997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2925E-6 -7.40741E-7 L 0.7976 -0.00532 " pathEditMode="relative" rAng="0" ptsTypes="AA">
                                      <p:cBhvr>
                                        <p:cTn id="41" dur="20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80" y="-27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xit" presetSubtype="0" fill="hold" grpId="1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xit" presetSubtype="0" fill="hold" grpId="1" nodeType="withEffect">
                                  <p:stCondLst>
                                    <p:cond delay="2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25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325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193575"/>
            <a:ext cx="8722519" cy="1399481"/>
            <a:chOff x="0" y="258101"/>
            <a:chExt cx="11630025" cy="1865974"/>
          </a:xfrm>
        </p:grpSpPr>
        <p:sp>
          <p:nvSpPr>
            <p:cNvPr id="3" name="Прямоугольник 2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1630025" cy="1865974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343531" y="362152"/>
              <a:ext cx="10191118" cy="1538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ДОКУМЕНТ, РЕГЛАМЕНТИРУЮЩИЙ ПОРЯДОК РЕАЛИЗАЦИИ ПИЛОТНОГО ПРОЕКТА</a:t>
              </a:r>
            </a:p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«ПРЯМЫЕ ВЫПЛАТЫ»</a:t>
              </a:r>
              <a:endParaRPr lang="ru-RU" sz="23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57648" y="1660395"/>
            <a:ext cx="8360343" cy="3451302"/>
            <a:chOff x="543828" y="2619567"/>
            <a:chExt cx="11147124" cy="598466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972072" y="2619567"/>
              <a:ext cx="8718880" cy="5984664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3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Постановление Правительства Российской Федерации от       </a:t>
              </a:r>
              <a:r>
                <a:rPr lang="ru-RU" sz="4100" b="1" dirty="0" smtClean="0">
                  <a:solidFill>
                    <a:srgbClr val="C00000"/>
                  </a:solidFill>
                  <a:latin typeface="Century Gothic" panose="020B0502020202020204" pitchFamily="34" charset="0"/>
                </a:rPr>
                <a:t>21.04.2011 г. № 294 </a:t>
              </a:r>
            </a:p>
            <a:p>
              <a:pPr algn="ctr">
                <a:lnSpc>
                  <a:spcPct val="110000"/>
                </a:lnSpc>
              </a:pPr>
              <a:r>
                <a:rPr lang="ru-RU" sz="3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«Об особенностях финансового обеспечения, назначения и выплаты …» </a:t>
              </a:r>
              <a:endParaRPr lang="ru-RU" sz="30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9" name="Рисунок 8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6" t="14698" r="26147" b="38482"/>
            <a:stretch/>
          </p:blipFill>
          <p:spPr>
            <a:xfrm>
              <a:off x="543828" y="3676332"/>
              <a:ext cx="3276599" cy="3867855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01000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43" y="713989"/>
            <a:ext cx="3319526" cy="331952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1" y="128262"/>
            <a:ext cx="8132693" cy="608454"/>
            <a:chOff x="0" y="258101"/>
            <a:chExt cx="10843591" cy="811272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679311" y="386738"/>
              <a:ext cx="3347499" cy="595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ЦЕЛИ и ЗАДАЧИ</a:t>
              </a:r>
              <a:endParaRPr lang="ru-RU" sz="23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4066346" y="873601"/>
            <a:ext cx="4660778" cy="446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chemeClr val="accent5">
                    <a:lumMod val="75000"/>
                  </a:schemeClr>
                </a:solidFill>
              </a:rPr>
              <a:t>Повышение социальной защищенности граждан</a:t>
            </a:r>
            <a:endParaRPr lang="ru-RU" sz="15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66346" y="1356619"/>
            <a:ext cx="4660778" cy="6591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chemeClr val="accent5">
                    <a:lumMod val="75000"/>
                  </a:schemeClr>
                </a:solidFill>
              </a:rPr>
              <a:t>Создание прозрачного механизма назначения и выплаты пособий</a:t>
            </a:r>
            <a:endParaRPr lang="ru-RU" sz="15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6346" y="2938104"/>
            <a:ext cx="4660778" cy="6591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chemeClr val="accent5">
                    <a:lumMod val="75000"/>
                  </a:schemeClr>
                </a:solidFill>
              </a:rPr>
              <a:t>Сокращение времени расчета и назначения выплаты пособий</a:t>
            </a:r>
            <a:endParaRPr lang="ru-RU" sz="15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66346" y="2107653"/>
            <a:ext cx="4660778" cy="6591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ru-RU" sz="1500" b="1" dirty="0">
                <a:solidFill>
                  <a:schemeClr val="accent5">
                    <a:lumMod val="75000"/>
                  </a:schemeClr>
                </a:solidFill>
              </a:rPr>
              <a:t>Исключение злоупотреблений при назначении и расчете пособий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65666" y="3924870"/>
            <a:ext cx="7754129" cy="1087438"/>
            <a:chOff x="4493840" y="1707840"/>
            <a:chExt cx="5229380" cy="771723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5122420" y="1770777"/>
              <a:ext cx="4600800" cy="695375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15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выполнение Фондом функций страховщика в полном объеме – переход на назначение и выплату страхового обеспечения территориальными органами Фонда</a:t>
              </a:r>
            </a:p>
          </p:txBody>
        </p:sp>
        <p:pic>
          <p:nvPicPr>
            <p:cNvPr id="19" name="Рисунок 18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6" t="14698" r="26147" b="38482"/>
            <a:stretch/>
          </p:blipFill>
          <p:spPr>
            <a:xfrm>
              <a:off x="4493840" y="1707840"/>
              <a:ext cx="797268" cy="771723"/>
            </a:xfrm>
            <a:prstGeom prst="ellipse">
              <a:avLst/>
            </a:prstGeom>
          </p:spPr>
        </p:pic>
      </p:grpSp>
      <p:pic>
        <p:nvPicPr>
          <p:cNvPr id="20" name="Рисунок 19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6" t="14698" r="26147" b="38482"/>
          <a:stretch/>
        </p:blipFill>
        <p:spPr>
          <a:xfrm>
            <a:off x="275441" y="224740"/>
            <a:ext cx="380451" cy="39214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49163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F33BDD91-74C1-DB41-AE02-3D31657BC1BA}"/>
              </a:ext>
            </a:extLst>
          </p:cNvPr>
          <p:cNvSpPr/>
          <p:nvPr/>
        </p:nvSpPr>
        <p:spPr>
          <a:xfrm>
            <a:off x="1" y="193576"/>
            <a:ext cx="8132693" cy="608454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t="11610" b="63020"/>
          <a:stretch/>
        </p:blipFill>
        <p:spPr>
          <a:xfrm>
            <a:off x="0" y="4370203"/>
            <a:ext cx="9144000" cy="7732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6350" y="193576"/>
            <a:ext cx="582084" cy="599085"/>
          </a:xfrm>
          <a:prstGeom prst="rect">
            <a:avLst/>
          </a:prstGeom>
        </p:spPr>
      </p:pic>
      <p:pic>
        <p:nvPicPr>
          <p:cNvPr id="9" name="Рисунок 8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6" t="14698" r="26147" b="38482"/>
          <a:stretch/>
        </p:blipFill>
        <p:spPr>
          <a:xfrm>
            <a:off x="248194" y="225429"/>
            <a:ext cx="559961" cy="535379"/>
          </a:xfrm>
          <a:prstGeom prst="ellipse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343D415-0167-DD4A-9832-7FD4CEB81084}"/>
              </a:ext>
            </a:extLst>
          </p:cNvPr>
          <p:cNvSpPr txBox="1"/>
          <p:nvPr/>
        </p:nvSpPr>
        <p:spPr>
          <a:xfrm>
            <a:off x="2045616" y="285369"/>
            <a:ext cx="5415585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8 лет в «Пилоте» – ШТАТНЫЙ РЕЖИМ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48139" y="1150291"/>
            <a:ext cx="4038426" cy="925329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5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Количество обращений страхователей (работодателей) за назначением пособий</a:t>
            </a:r>
            <a:endParaRPr lang="ru-RU" sz="15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969017"/>
              </p:ext>
            </p:extLst>
          </p:nvPr>
        </p:nvGraphicFramePr>
        <p:xfrm>
          <a:off x="1056350" y="1596949"/>
          <a:ext cx="7088600" cy="2821221"/>
        </p:xfrm>
        <a:graphic>
          <a:graphicData uri="http://schemas.openxmlformats.org/drawingml/2006/table">
            <a:tbl>
              <a:tblPr/>
              <a:tblGrid>
                <a:gridCol w="1417720"/>
                <a:gridCol w="1417720"/>
                <a:gridCol w="1417720"/>
                <a:gridCol w="1417720"/>
                <a:gridCol w="1417720"/>
              </a:tblGrid>
              <a:tr h="355551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677 387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680"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648 565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2019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4680"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632 054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2018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4680"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621 712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2017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46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570 383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2016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6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2015 год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" name="Стрелка вверх 24"/>
          <p:cNvSpPr/>
          <p:nvPr/>
        </p:nvSpPr>
        <p:spPr>
          <a:xfrm>
            <a:off x="7834280" y="1198123"/>
            <a:ext cx="363474" cy="733806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2054" y="933689"/>
            <a:ext cx="3572691" cy="1420465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5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СПОСОБ ОБРАЩЕНИЯ РАБОТОДАТЕЛЕЙ</a:t>
            </a:r>
            <a:endParaRPr lang="ru-RU" sz="25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80026" y="816317"/>
            <a:ext cx="452667" cy="827604"/>
          </a:xfrm>
          <a:prstGeom prst="rect">
            <a:avLst/>
          </a:prstGeom>
        </p:spPr>
      </p:pic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780961"/>
              </p:ext>
            </p:extLst>
          </p:nvPr>
        </p:nvGraphicFramePr>
        <p:xfrm>
          <a:off x="1056350" y="1279256"/>
          <a:ext cx="6953250" cy="3062288"/>
        </p:xfrm>
        <a:graphic>
          <a:graphicData uri="http://schemas.openxmlformats.org/drawingml/2006/table">
            <a:tbl>
              <a:tblPr/>
              <a:tblGrid>
                <a:gridCol w="1390650"/>
                <a:gridCol w="1390650"/>
                <a:gridCol w="1390650"/>
                <a:gridCol w="1390650"/>
                <a:gridCol w="1390650"/>
              </a:tblGrid>
              <a:tr h="32861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94%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2019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2018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2017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83%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2016 год</a:t>
                      </a:r>
                    </a:p>
                  </a:txBody>
                  <a:tcPr marL="7144" marR="7144" marT="7144" marB="0" anchor="ctr">
                    <a:lnL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0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700" b="1" i="0" u="none" strike="noStrike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2015 год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BF8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32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BF8F00"/>
                          </a:solidFill>
                          <a:effectLst/>
                          <a:latin typeface="Calibri" panose="020F0502020204030204" pitchFamily="34" charset="0"/>
                        </a:rPr>
                        <a:t>ЭЛЕКТРОННЫЕ   РЕЕСТРЫ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59494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 animBg="1"/>
      <p:bldP spid="25" grpId="0" animBg="1"/>
      <p:bldP spid="25" grpId="1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2687435" y="2591177"/>
            <a:ext cx="6429375" cy="265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 anchorCtr="1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0" lvl="2" algn="just">
              <a:spcBef>
                <a:spcPct val="0"/>
              </a:spcBef>
              <a:buClrTx/>
              <a:buSzPct val="110000"/>
            </a:pPr>
            <a:r>
              <a:rPr lang="ru-RU" altLang="ru-RU" sz="1500" b="1" dirty="0">
                <a:solidFill>
                  <a:srgbClr val="254061"/>
                </a:solidFill>
                <a:latin typeface="Arial" panose="020B0604020202020204" pitchFamily="34" charset="0"/>
              </a:rPr>
              <a:t>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313" y="2387859"/>
            <a:ext cx="1536121" cy="13432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323" y="2411469"/>
            <a:ext cx="1486108" cy="13217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323" y="1006211"/>
            <a:ext cx="1486108" cy="13360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146" y="1020501"/>
            <a:ext cx="1536121" cy="13217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34216" y="429130"/>
            <a:ext cx="7663396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altLang="ru-RU" sz="3300" b="1" i="1" dirty="0">
                <a:ln w="38100">
                  <a:solidFill>
                    <a:srgbClr val="FFC107"/>
                  </a:solidFill>
                </a:ln>
                <a:solidFill>
                  <a:srgbClr val="FFC107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ЭЛН – ПРОЩЕ, ЧЕМ КАЖЕТСЯ!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79170" y="2053738"/>
            <a:ext cx="1185661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spcBef>
                <a:spcPct val="0"/>
              </a:spcBef>
            </a:pPr>
            <a:r>
              <a:rPr lang="ru-RU" altLang="ru-RU" sz="3300" b="1" i="1" dirty="0" smtClean="0">
                <a:ln w="38100">
                  <a:solidFill>
                    <a:srgbClr val="025C9B"/>
                  </a:solidFill>
                </a:ln>
                <a:solidFill>
                  <a:srgbClr val="FFC107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ЭЛН</a:t>
            </a:r>
            <a:endParaRPr lang="ru-RU" altLang="ru-RU" sz="3300" b="1" i="1" dirty="0">
              <a:ln w="38100">
                <a:solidFill>
                  <a:srgbClr val="025C9B"/>
                </a:solidFill>
              </a:ln>
              <a:solidFill>
                <a:srgbClr val="FFC107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73" y="4513213"/>
            <a:ext cx="511296" cy="508100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20" name="Дуга 19"/>
          <p:cNvSpPr/>
          <p:nvPr/>
        </p:nvSpPr>
        <p:spPr>
          <a:xfrm>
            <a:off x="417436" y="4395104"/>
            <a:ext cx="359411" cy="236216"/>
          </a:xfrm>
          <a:prstGeom prst="arc">
            <a:avLst/>
          </a:prstGeom>
          <a:ln w="76200">
            <a:solidFill>
              <a:schemeClr val="accent1">
                <a:lumMod val="75000"/>
              </a:schemeClr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>
            <a:off x="439853" y="4485596"/>
            <a:ext cx="248480" cy="145724"/>
          </a:xfrm>
          <a:prstGeom prst="arc">
            <a:avLst/>
          </a:prstGeom>
          <a:ln w="76200">
            <a:solidFill>
              <a:schemeClr val="accent1">
                <a:lumMod val="75000"/>
              </a:schemeClr>
            </a:soli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33BDD91-74C1-DB41-AE02-3D31657BC1BA}"/>
              </a:ext>
            </a:extLst>
          </p:cNvPr>
          <p:cNvSpPr/>
          <p:nvPr/>
        </p:nvSpPr>
        <p:spPr>
          <a:xfrm>
            <a:off x="1" y="17965"/>
            <a:ext cx="8132693" cy="411165"/>
          </a:xfrm>
          <a:prstGeom prst="rect">
            <a:avLst/>
          </a:prstGeom>
          <a:solidFill>
            <a:srgbClr val="FFCB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343D415-0167-DD4A-9832-7FD4CEB81084}"/>
              </a:ext>
            </a:extLst>
          </p:cNvPr>
          <p:cNvSpPr txBox="1"/>
          <p:nvPr/>
        </p:nvSpPr>
        <p:spPr>
          <a:xfrm>
            <a:off x="564092" y="54320"/>
            <a:ext cx="7012176" cy="4231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ru-RU" sz="2300" b="1" dirty="0" smtClean="0">
                <a:solidFill>
                  <a:srgbClr val="0342A9"/>
                </a:solidFill>
                <a:latin typeface="Century Gothic" panose="020B0502020202020204" pitchFamily="34" charset="0"/>
              </a:rPr>
              <a:t>ЭЛН – СНИЖАЕТ СРОКИ ПОЛУЧЕНИЯ ПОСОБИЙ</a:t>
            </a:r>
            <a:endParaRPr lang="ru-RU" sz="2300" b="1" dirty="0">
              <a:solidFill>
                <a:srgbClr val="0342A9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1453" y="4428040"/>
            <a:ext cx="8028920" cy="6784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0160" y="949687"/>
            <a:ext cx="8207451" cy="328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98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"/>
                            </p:stCondLst>
                            <p:childTnLst>
                              <p:par>
                                <p:cTn id="56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50"/>
                            </p:stCondLst>
                            <p:childTnLst>
                              <p:par>
                                <p:cTn id="69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50"/>
                            </p:stCondLst>
                            <p:childTnLst>
                              <p:par>
                                <p:cTn id="78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1" grpId="0" animBg="1"/>
      <p:bldP spid="21" grpId="1" animBg="1"/>
      <p:bldP spid="21" grpId="2" animBg="1"/>
      <p:bldP spid="21" grpId="3" animBg="1"/>
      <p:bldP spid="21" grpId="4" animBg="1"/>
      <p:bldP spid="21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3208" y="1554478"/>
            <a:ext cx="3873139" cy="3337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Лариса Анатольевна Савина</a:t>
            </a:r>
          </a:p>
          <a:p>
            <a:pPr algn="ctr"/>
            <a:endParaRPr lang="ru-RU" sz="21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1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главный бухгалтер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ЗАО «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Контес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» и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ОАО «ПКФ Форвард»</a:t>
            </a:r>
          </a:p>
          <a:p>
            <a:pPr algn="ctr"/>
            <a:endParaRPr lang="ru-RU" sz="21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100" b="1" u="sng" dirty="0" smtClean="0">
                <a:solidFill>
                  <a:schemeClr val="accent5">
                    <a:lumMod val="75000"/>
                  </a:schemeClr>
                </a:solidFill>
              </a:rPr>
              <a:t>Численность работающих менее 15 человек каждая</a:t>
            </a:r>
            <a:endParaRPr lang="ru-RU" sz="21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4" name="Прямоугольник 3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1034877" y="386738"/>
              <a:ext cx="4843635" cy="595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3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ПОСОБИЯ ПО-НОВОМУ</a:t>
              </a:r>
              <a:endParaRPr lang="ru-RU" sz="23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98502" y="969505"/>
            <a:ext cx="4062549" cy="417498"/>
          </a:xfrm>
          <a:prstGeom prst="rect">
            <a:avLst/>
          </a:prstGeom>
          <a:solidFill>
            <a:srgbClr val="8E8E8E"/>
          </a:solidFill>
        </p:spPr>
        <p:txBody>
          <a:bodyPr wrap="square" lIns="81000" tIns="81000" rIns="81000" bIns="81000" anchor="ctr" anchorCtr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5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МНЕНИЯ НИЖЕГОРОДЦЕВ</a:t>
            </a:r>
            <a:endParaRPr lang="ru-RU" sz="15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395650" y="1626324"/>
            <a:ext cx="4637315" cy="3265715"/>
          </a:xfrm>
          <a:prstGeom prst="wedgeEllipseCallout">
            <a:avLst>
              <a:gd name="adj1" fmla="val -74500"/>
              <a:gd name="adj2" fmla="val 34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500" b="1" dirty="0" smtClean="0">
                <a:solidFill>
                  <a:schemeClr val="accent5">
                    <a:lumMod val="75000"/>
                  </a:schemeClr>
                </a:solidFill>
              </a:rPr>
              <a:t>«Пилотный проект мне как бухгалтеру дает возможность «не заморачиваться» в расчетах выплат, отвлечении собственных финансовых средств компаний с последующим обращением в Фонд за возмещением. Пособия приходят быстро. При зачетной системе деньги от работодателя могли перечисляться только в дни выдачи заработной платы, т.е. в течение месяца…»</a:t>
            </a:r>
            <a:endParaRPr lang="ru-RU" sz="15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344" y="1373592"/>
            <a:ext cx="3641273" cy="3518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Наталья Юрьевна Усольцева</a:t>
            </a:r>
          </a:p>
          <a:p>
            <a:pPr algn="ctr"/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начальник бюро по заработной плате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НОАО «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Гидромаш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lang="ru-RU" sz="2100" b="1" u="sng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592789" y="736330"/>
            <a:ext cx="5500688" cy="4349932"/>
          </a:xfrm>
          <a:prstGeom prst="wedgeEllipseCallout">
            <a:avLst>
              <a:gd name="adj1" fmla="val -66320"/>
              <a:gd name="adj2" fmla="val 481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500" b="1" dirty="0" smtClean="0">
                <a:solidFill>
                  <a:schemeClr val="accent5">
                    <a:lumMod val="75000"/>
                  </a:schemeClr>
                </a:solidFill>
              </a:rPr>
              <a:t>«В первое время перехода были некоторые сложности, связанные с передачей сведений, пока отрабатывалась и совершенствовалась компьютерная программа. Были ошибки, но сейчас, когда программа сама подсказывает правильность передачи данных, особых вопросов нет. В организации – около 3,5 тысяч работников, из них ежемесячно получают пособия всех видов до 300 человек. Несколько раз сталкивалась с предъявлением поддельных листков. Программа такие листки нетрудоспособности не пропускает…»</a:t>
            </a:r>
            <a:endParaRPr lang="ru-RU" sz="15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3361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42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  <p:bldP spid="14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" y="193576"/>
            <a:ext cx="8132693" cy="608454"/>
            <a:chOff x="0" y="258101"/>
            <a:chExt cx="10843591" cy="811272"/>
          </a:xfrm>
        </p:grpSpPr>
        <p:sp>
          <p:nvSpPr>
            <p:cNvPr id="5" name="Прямоугольник 4">
              <a:extLst>
                <a:ext uri="{FF2B5EF4-FFF2-40B4-BE49-F238E27FC236}">
                  <a16:creationId xmlns="" xmlns:a16="http://schemas.microsoft.com/office/drawing/2014/main" id="{F33BDD91-74C1-DB41-AE02-3D31657BC1BA}"/>
                </a:ext>
              </a:extLst>
            </p:cNvPr>
            <p:cNvSpPr/>
            <p:nvPr/>
          </p:nvSpPr>
          <p:spPr>
            <a:xfrm>
              <a:off x="0" y="258101"/>
              <a:ext cx="10843591" cy="811272"/>
            </a:xfrm>
            <a:prstGeom prst="rect">
              <a:avLst/>
            </a:prstGeom>
            <a:solidFill>
              <a:srgbClr val="FFCB3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B343D415-0167-DD4A-9832-7FD4CEB81084}"/>
                </a:ext>
              </a:extLst>
            </p:cNvPr>
            <p:cNvSpPr txBox="1"/>
            <p:nvPr/>
          </p:nvSpPr>
          <p:spPr>
            <a:xfrm>
              <a:off x="642991" y="351904"/>
              <a:ext cx="986851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800" b="1" dirty="0" smtClean="0">
                  <a:solidFill>
                    <a:srgbClr val="0342A9"/>
                  </a:solidFill>
                  <a:latin typeface="Century Gothic" panose="020B0502020202020204" pitchFamily="34" charset="0"/>
                </a:rPr>
                <a:t>СУЩЕСТВУЮЩИЕ СХЕМЫ ВЫПЛАТ СТРАХОВОГО ОБЕСПЕЧЕНИЯ</a:t>
              </a:r>
              <a:endParaRPr lang="ru-RU" sz="1800" b="1" dirty="0">
                <a:solidFill>
                  <a:srgbClr val="0342A9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E28E507A-B644-4332-9A3D-AA513A4F4155}"/>
              </a:ext>
            </a:extLst>
          </p:cNvPr>
          <p:cNvGrpSpPr/>
          <p:nvPr/>
        </p:nvGrpSpPr>
        <p:grpSpPr>
          <a:xfrm>
            <a:off x="169819" y="1080625"/>
            <a:ext cx="7962875" cy="1436905"/>
            <a:chOff x="3276287" y="640764"/>
            <a:chExt cx="15270107" cy="2881647"/>
          </a:xfrm>
        </p:grpSpPr>
        <p:sp>
          <p:nvSpPr>
            <p:cNvPr id="8" name="Прямоугольник 7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4843272" y="640764"/>
              <a:ext cx="13703122" cy="2881647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ЗАЧЕТНЫЙ МЕХАНИЗМ ВЫПЛАТ</a:t>
              </a:r>
              <a:endParaRPr lang="ru-RU" sz="3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="" xmlns:a16="http://schemas.microsoft.com/office/drawing/2014/main" id="{0C5064C3-F768-45A6-A71D-5ED763E111B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6" t="14698" r="26147" b="38482"/>
            <a:stretch/>
          </p:blipFill>
          <p:spPr>
            <a:xfrm>
              <a:off x="3276287" y="1229174"/>
              <a:ext cx="1729616" cy="1696666"/>
            </a:xfrm>
            <a:prstGeom prst="ellipse">
              <a:avLst/>
            </a:prstGeom>
          </p:spPr>
        </p:pic>
      </p:grp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E28E507A-B644-4332-9A3D-AA513A4F4155}"/>
              </a:ext>
            </a:extLst>
          </p:cNvPr>
          <p:cNvGrpSpPr/>
          <p:nvPr/>
        </p:nvGrpSpPr>
        <p:grpSpPr>
          <a:xfrm>
            <a:off x="169818" y="3160986"/>
            <a:ext cx="8033657" cy="862375"/>
            <a:chOff x="3276288" y="1505466"/>
            <a:chExt cx="15405843" cy="1729454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999034E3-8125-4106-A352-FE5D23B8B462}"/>
                </a:ext>
              </a:extLst>
            </p:cNvPr>
            <p:cNvSpPr/>
            <p:nvPr/>
          </p:nvSpPr>
          <p:spPr>
            <a:xfrm>
              <a:off x="4843275" y="1540429"/>
              <a:ext cx="13838856" cy="1659528"/>
            </a:xfrm>
            <a:prstGeom prst="rect">
              <a:avLst/>
            </a:prstGeom>
            <a:solidFill>
              <a:srgbClr val="8E8E8E"/>
            </a:solidFill>
          </p:spPr>
          <p:txBody>
            <a:bodyPr wrap="square" lIns="108000" tIns="108000" rIns="108000" bIns="108000" anchor="ctr" anchorCtr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ru-RU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МЕХАНИЗМ ПРЯМЫХ ВЫПЛАТ</a:t>
              </a:r>
              <a:endParaRPr lang="ru-RU" sz="3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="" xmlns:a16="http://schemas.microsoft.com/office/drawing/2014/main" id="{0C5064C3-F768-45A6-A71D-5ED763E111B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46" t="14698" r="26147" b="38482"/>
            <a:stretch/>
          </p:blipFill>
          <p:spPr>
            <a:xfrm>
              <a:off x="3276288" y="1505466"/>
              <a:ext cx="1852153" cy="172945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7975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4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3993</TotalTime>
  <Words>1275</Words>
  <Application>Microsoft Office PowerPoint</Application>
  <PresentationFormat>Экран (16:9)</PresentationFormat>
  <Paragraphs>210</Paragraphs>
  <Slides>24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5" baseType="lpstr">
      <vt:lpstr>Arial</vt:lpstr>
      <vt:lpstr>Wingdings</vt:lpstr>
      <vt:lpstr>Calibri Light</vt:lpstr>
      <vt:lpstr>Calibri</vt:lpstr>
      <vt:lpstr>Georgia</vt:lpstr>
      <vt:lpstr>Times New Roman</vt:lpstr>
      <vt:lpstr>Arial Narrow</vt:lpstr>
      <vt:lpstr>Century Gothic</vt:lpstr>
      <vt:lpstr>Lucida Sans Unicode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Железнякова Светлана</dc:creator>
  <cp:lastModifiedBy>Audit</cp:lastModifiedBy>
  <cp:revision>834</cp:revision>
  <cp:lastPrinted>2020-01-28T08:01:26Z</cp:lastPrinted>
  <dcterms:created xsi:type="dcterms:W3CDTF">2019-10-23T11:12:40Z</dcterms:created>
  <dcterms:modified xsi:type="dcterms:W3CDTF">2020-02-17T11:45:53Z</dcterms:modified>
</cp:coreProperties>
</file>