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39" r:id="rId3"/>
    <p:sldId id="343" r:id="rId4"/>
    <p:sldId id="341" r:id="rId5"/>
    <p:sldId id="340" r:id="rId6"/>
    <p:sldId id="345" r:id="rId7"/>
    <p:sldId id="342" r:id="rId8"/>
  </p:sldIdLst>
  <p:sldSz cx="9144000" cy="5143500" type="screen16x9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—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881" autoAdjust="0"/>
  </p:normalViewPr>
  <p:slideViewPr>
    <p:cSldViewPr>
      <p:cViewPr varScale="1">
        <p:scale>
          <a:sx n="129" d="100"/>
          <a:sy n="129" d="100"/>
        </p:scale>
        <p:origin x="498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80811-4225-4069-B0FE-8A3D47B5A89C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788D6-3AEF-4482-BABD-5CF76F791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737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8D6-3AEF-4482-BABD-5CF76F7918B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686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8D6-3AEF-4482-BABD-5CF76F7918B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450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8D6-3AEF-4482-BABD-5CF76F7918B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594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81D2-59CE-4CA0-A674-944A1579B86E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44E7-83B2-4DDA-856F-50E20CCC74F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81D2-59CE-4CA0-A674-944A1579B86E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44E7-83B2-4DDA-856F-50E20CCC74F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81D2-59CE-4CA0-A674-944A1579B86E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44E7-83B2-4DDA-856F-50E20CCC74F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81D2-59CE-4CA0-A674-944A1579B86E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44E7-83B2-4DDA-856F-50E20CCC74F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81D2-59CE-4CA0-A674-944A1579B86E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44E7-83B2-4DDA-856F-50E20CCC74F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81D2-59CE-4CA0-A674-944A1579B86E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44E7-83B2-4DDA-856F-50E20CCC74F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81D2-59CE-4CA0-A674-944A1579B86E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44E7-83B2-4DDA-856F-50E20CCC74F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81D2-59CE-4CA0-A674-944A1579B86E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44E7-83B2-4DDA-856F-50E20CCC74F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81D2-59CE-4CA0-A674-944A1579B86E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44E7-83B2-4DDA-856F-50E20CCC74F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81D2-59CE-4CA0-A674-944A1579B86E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44E7-83B2-4DDA-856F-50E20CCC74F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81D2-59CE-4CA0-A674-944A1579B86E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044E7-83B2-4DDA-856F-50E20CCC74F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381D2-59CE-4CA0-A674-944A1579B86E}" type="datetimeFigureOut">
              <a:rPr lang="ru-RU" smtClean="0"/>
              <a:t>18.02.2020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044E7-83B2-4DDA-856F-50E20CCC74F9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15566"/>
            <a:ext cx="7848872" cy="229339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+mn-lt"/>
                <a:cs typeface="Times New Roman" panose="02020603050405020304" pitchFamily="18" charset="0"/>
              </a:rPr>
              <a:t>Порядок </a:t>
            </a:r>
            <a:r>
              <a:rPr lang="ru-RU" sz="2000" b="1" dirty="0">
                <a:latin typeface="+mn-lt"/>
                <a:cs typeface="Times New Roman" panose="02020603050405020304" pitchFamily="18" charset="0"/>
              </a:rPr>
              <a:t>организации работы </a:t>
            </a:r>
            <a:r>
              <a:rPr lang="ru-RU" sz="2000" b="1" dirty="0" smtClean="0">
                <a:latin typeface="+mn-lt"/>
                <a:cs typeface="Times New Roman" panose="02020603050405020304" pitchFamily="18" charset="0"/>
              </a:rPr>
              <a:t>органов Федерального </a:t>
            </a:r>
            <a:r>
              <a:rPr lang="ru-RU" sz="2000" b="1" dirty="0">
                <a:latin typeface="+mn-lt"/>
                <a:cs typeface="Times New Roman" panose="02020603050405020304" pitchFamily="18" charset="0"/>
              </a:rPr>
              <a:t>казначейства </a:t>
            </a:r>
            <a:r>
              <a:rPr lang="ru-RU" sz="2000" b="1" dirty="0" smtClean="0">
                <a:latin typeface="+mn-lt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+mn-lt"/>
                <a:cs typeface="Times New Roman" panose="02020603050405020304" pitchFamily="18" charset="0"/>
              </a:rPr>
              <a:t>при </a:t>
            </a:r>
            <a:r>
              <a:rPr lang="ru-RU" sz="2000" b="1" dirty="0">
                <a:latin typeface="+mn-lt"/>
                <a:cs typeface="Times New Roman" panose="02020603050405020304" pitchFamily="18" charset="0"/>
              </a:rPr>
              <a:t>осуществлении кассовых выплат за счет средств </a:t>
            </a:r>
            <a:r>
              <a:rPr lang="ru-RU" sz="2000" b="1" dirty="0" smtClean="0">
                <a:latin typeface="+mn-lt"/>
                <a:cs typeface="Times New Roman" panose="02020603050405020304" pitchFamily="18" charset="0"/>
              </a:rPr>
              <a:t>бюджета </a:t>
            </a:r>
            <a:br>
              <a:rPr lang="ru-RU" sz="20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+mn-lt"/>
                <a:cs typeface="Times New Roman" panose="02020603050405020304" pitchFamily="18" charset="0"/>
              </a:rPr>
              <a:t>Фонда социального страхования РФ </a:t>
            </a:r>
            <a:r>
              <a:rPr lang="ru-RU" sz="2000" b="1" dirty="0">
                <a:latin typeface="+mn-lt"/>
                <a:cs typeface="Times New Roman" panose="02020603050405020304" pitchFamily="18" charset="0"/>
              </a:rPr>
              <a:t>на банковские карты "Мир" физических </a:t>
            </a:r>
            <a:r>
              <a:rPr lang="ru-RU" sz="2000" b="1" dirty="0" smtClean="0">
                <a:latin typeface="+mn-lt"/>
                <a:cs typeface="Times New Roman" panose="02020603050405020304" pitchFamily="18" charset="0"/>
              </a:rPr>
              <a:t>лиц</a:t>
            </a:r>
            <a:r>
              <a:rPr lang="ru-RU" sz="2000" b="1" dirty="0">
                <a:latin typeface="+mn-lt"/>
              </a:rPr>
              <a:t/>
            </a:r>
            <a:br>
              <a:rPr lang="ru-RU" sz="2000" b="1" dirty="0">
                <a:latin typeface="+mn-lt"/>
              </a:rPr>
            </a:br>
            <a:endParaRPr lang="ru-RU" sz="2000" b="1" dirty="0">
              <a:latin typeface="+mn-lt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371600" y="4155926"/>
            <a:ext cx="6400800" cy="44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 algn="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2">
                    <a:lumMod val="75000"/>
                  </a:schemeClr>
                </a:solidFill>
              </a:defRPr>
            </a:lvl1pPr>
            <a:lvl2pPr indent="0" algn="ctr">
              <a:spcBef>
                <a:spcPct val="20000"/>
              </a:spcBef>
              <a:buFont typeface="Arial" pitchFamily="34" charset="0"/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indent="0" algn="ctr">
              <a:spcBef>
                <a:spcPct val="20000"/>
              </a:spcBef>
              <a:buFont typeface="Arial" pitchFamily="34" charset="0"/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endParaRPr lang="ru-RU" alt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137117"/>
            <a:ext cx="8579296" cy="95994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правовое регулирование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106" y="979454"/>
            <a:ext cx="8596944" cy="396855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dirty="0" smtClean="0"/>
              <a:t>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Платежный документ, представляемый клиентом только                                                    Реквизитный состав Распоряжения и Извещения</a:t>
            </a:r>
          </a:p>
          <a:p>
            <a:pPr marL="0" indent="0" algn="just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 электронном виде - Распоряжение о перечислении денежных </a:t>
            </a:r>
          </a:p>
          <a:p>
            <a:pPr marL="0" indent="0" algn="just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средств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банковские карты «Мир» физических лиц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288" indent="0">
              <a:buNone/>
              <a:tabLst>
                <a:tab pos="180975" algn="l"/>
              </a:tabLst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</a:t>
            </a:r>
          </a:p>
          <a:p>
            <a:pPr marL="268288" indent="0">
              <a:buNone/>
              <a:tabLst>
                <a:tab pos="180975" algn="l"/>
              </a:tabLst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 документ, представляемый клиенту-                                                      Основы взаимодействия с платежной системой                                                                                                                                                                                Извещение об исполнении распоряжения                                                                              «МИР», формирования реестра выплат, перевода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денежных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 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 algn="ctr">
              <a:spcBef>
                <a:spcPct val="0"/>
              </a:spcBef>
              <a:buNone/>
            </a:pP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indent="0" algn="ctr">
              <a:spcBef>
                <a:spcPct val="0"/>
              </a:spcBef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Временной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формирования и направления реестров выплат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Особенности взаимодействия территориальных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(Исходящих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реестров), обработки Входящих реестров и Отчетов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органов Федерального казначейства с «АО» 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НСПК и Банком России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Особенности перевода денежных средств                                                                                                                                                         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106" y="1635645"/>
            <a:ext cx="8583772" cy="68301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кассового обслуживания исполнения бюджетов государственных внебюджетных фондов Российской Федерации и </a:t>
            </a:r>
            <a:r>
              <a:rPr lang="ru-RU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территориальными органами Федерального казначейства отдельных функций органов управления государственными внебюджетными фондами Российской Федерации </a:t>
            </a:r>
            <a:r>
              <a:rPr lang="ru-RU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исполнению соответствующих </a:t>
            </a:r>
            <a:r>
              <a:rPr lang="ru-RU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бюджетов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ctr"/>
            <a:r>
              <a:rPr lang="ru-RU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Казначейства России от 23.08.2013 N </a:t>
            </a:r>
            <a:r>
              <a:rPr lang="ru-RU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12н)</a:t>
            </a:r>
            <a:endParaRPr lang="ru-RU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115" y="2387923"/>
            <a:ext cx="254446" cy="1282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973" y="3039937"/>
            <a:ext cx="254446" cy="1282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938" y="2399196"/>
            <a:ext cx="290450" cy="1282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115" y="4220496"/>
            <a:ext cx="232672" cy="15254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17973" y="3536979"/>
            <a:ext cx="8553672" cy="6127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105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работы Федерального казначейства и его территориальных органов при осуществлении кассовых выплат за счет средств бюджетов бюджетной системы Российской Федерации на банковские карты "Мир" физических </a:t>
            </a:r>
            <a:r>
              <a:rPr lang="ru-RU" sz="105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</a:t>
            </a:r>
          </a:p>
          <a:p>
            <a:pPr algn="ctr"/>
            <a:r>
              <a:rPr lang="ru-RU" sz="105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(Приказ </a:t>
            </a:r>
            <a:r>
              <a:rPr lang="ru-RU" sz="105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Казначейства России от 18.08.2017 N </a:t>
            </a:r>
            <a:r>
              <a:rPr lang="ru-RU" sz="105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211)</a:t>
            </a:r>
            <a:endParaRPr lang="ru-RU" sz="105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938" y="3038377"/>
            <a:ext cx="290450" cy="15254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938" y="4227473"/>
            <a:ext cx="290450" cy="13859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938" y="4731990"/>
            <a:ext cx="290450" cy="12660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85106" y="822831"/>
            <a:ext cx="8596944" cy="6853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кассового обслуживания исполнения федерального бюджета, бюджетов субъектов Российской Федерации и местных бюджетов и порядке осуществления территориальными органами Федерального казначейства отдельных функций финансовых органов субъектов Российской Федерации и муниципальных образований по исполнению соответствующих </a:t>
            </a:r>
            <a:r>
              <a:rPr lang="ru-RU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бюджетов</a:t>
            </a:r>
          </a:p>
          <a:p>
            <a:pPr algn="ctr"/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(Приказ Казначейства России от </a:t>
            </a:r>
            <a:r>
              <a:rPr lang="ru-RU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10.10.2008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ru-RU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8н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endParaRPr lang="ru-RU" sz="1100" b="1" dirty="0"/>
          </a:p>
        </p:txBody>
      </p:sp>
    </p:spTree>
    <p:extLst>
      <p:ext uri="{BB962C8B-B14F-4D97-AF65-F5344CB8AC3E}">
        <p14:creationId xmlns:p14="http://schemas.microsoft.com/office/powerpoint/2010/main" val="275025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106" y="-524593"/>
            <a:ext cx="8351694" cy="11521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Выплаты ФСС России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106" y="1063229"/>
            <a:ext cx="8546944" cy="294868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b="1" dirty="0"/>
              <a:t>с 1 января 2020 года: </a:t>
            </a:r>
            <a:endParaRPr lang="ru-RU" dirty="0"/>
          </a:p>
          <a:p>
            <a:r>
              <a:rPr lang="ru-RU" dirty="0"/>
              <a:t>1.УФК по Иркутской области </a:t>
            </a:r>
          </a:p>
          <a:p>
            <a:r>
              <a:rPr lang="ru-RU" dirty="0"/>
              <a:t>2.УФК по Республике Коми </a:t>
            </a:r>
          </a:p>
          <a:p>
            <a:r>
              <a:rPr lang="ru-RU" dirty="0"/>
              <a:t>3.УФК по Республике Саха (Якутия) </a:t>
            </a:r>
          </a:p>
          <a:p>
            <a:r>
              <a:rPr lang="ru-RU" dirty="0"/>
              <a:t>4.УФК по Удмуртской Республике </a:t>
            </a:r>
          </a:p>
          <a:p>
            <a:r>
              <a:rPr lang="ru-RU" dirty="0"/>
              <a:t>5.УФК по Кировской области </a:t>
            </a:r>
          </a:p>
          <a:p>
            <a:r>
              <a:rPr lang="ru-RU" dirty="0"/>
              <a:t>6.УФК по Кемеровской области </a:t>
            </a:r>
          </a:p>
          <a:p>
            <a:r>
              <a:rPr lang="ru-RU" dirty="0"/>
              <a:t>7.УФК по Оренбургской области </a:t>
            </a:r>
          </a:p>
          <a:p>
            <a:r>
              <a:rPr lang="ru-RU" dirty="0"/>
              <a:t>8.УФК по Саратовской области </a:t>
            </a:r>
          </a:p>
          <a:p>
            <a:r>
              <a:rPr lang="ru-RU" dirty="0"/>
              <a:t>9.УФК по Тверской области </a:t>
            </a:r>
          </a:p>
          <a:p>
            <a:r>
              <a:rPr lang="ru-RU" dirty="0"/>
              <a:t>10.УФК по Ямало-Ненецкому автономному округу </a:t>
            </a:r>
            <a:r>
              <a:rPr lang="ru-RU" b="1" dirty="0"/>
              <a:t>с 1 июля 2020 года: </a:t>
            </a:r>
            <a:endParaRPr lang="ru-RU" dirty="0"/>
          </a:p>
          <a:p>
            <a:r>
              <a:rPr lang="ru-RU" dirty="0"/>
              <a:t>1.УФК по Республике Башкортостан </a:t>
            </a:r>
          </a:p>
          <a:p>
            <a:r>
              <a:rPr lang="ru-RU" dirty="0"/>
              <a:t>2.УФК по Республике Дагестан </a:t>
            </a:r>
          </a:p>
          <a:p>
            <a:r>
              <a:rPr lang="ru-RU" dirty="0"/>
              <a:t>3.УФК по Красноярскому краю </a:t>
            </a:r>
          </a:p>
          <a:p>
            <a:r>
              <a:rPr lang="ru-RU" dirty="0"/>
              <a:t>4.УФК по Ставропольскому краю </a:t>
            </a:r>
          </a:p>
          <a:p>
            <a:r>
              <a:rPr lang="ru-RU" dirty="0"/>
              <a:t>5.УФК по Волгоградской области </a:t>
            </a:r>
          </a:p>
          <a:p>
            <a:r>
              <a:rPr lang="ru-RU" dirty="0"/>
              <a:t>6.УФК по Ленинградской области </a:t>
            </a:r>
          </a:p>
          <a:p>
            <a:r>
              <a:rPr lang="ru-RU" dirty="0"/>
              <a:t>7.УФК по Тюменской области </a:t>
            </a:r>
          </a:p>
          <a:p>
            <a:r>
              <a:rPr lang="ru-RU" dirty="0"/>
              <a:t>8.УФК по Ярославской области 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</a:t>
            </a:r>
          </a:p>
          <a:p>
            <a:pPr marL="0" indent="0">
              <a:buNone/>
            </a:pPr>
            <a:r>
              <a:rPr lang="ru-RU" dirty="0" smtClean="0"/>
              <a:t>           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ru-RU" sz="4400" dirty="0" smtClean="0">
              <a:solidFill>
                <a:schemeClr val="dk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7504" y="843558"/>
            <a:ext cx="3888432" cy="4032447"/>
          </a:xfrm>
          <a:prstGeom prst="roundRect">
            <a:avLst>
              <a:gd name="adj" fmla="val 1185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b="1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3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13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выплат: </a:t>
            </a:r>
            <a:endParaRPr lang="ru-RU" sz="1300" b="1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Пособие 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временной нетрудоспособности </a:t>
            </a:r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2. Ежемесячное 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по уходу за ребенком </a:t>
            </a:r>
          </a:p>
          <a:p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Пособие 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беременности и родам </a:t>
            </a:r>
          </a:p>
          <a:p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Единовременное 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при рождении ребенка </a:t>
            </a:r>
          </a:p>
          <a:p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Единовременное 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женщинам, вставшим на учет в ранние сроки беременности </a:t>
            </a:r>
          </a:p>
          <a:p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Пособие 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временной нетрудоспособности (несчастные случаи на производстве, профессиональные заболевания) </a:t>
            </a:r>
          </a:p>
          <a:p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Обеспечение 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обязательному социальному страхованию от несчастных случаев на производстве и профессиональных заболеваний в виде оплаты дополнительных расходов </a:t>
            </a:r>
            <a:endParaRPr lang="ru-RU" sz="1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Выплаты </a:t>
            </a:r>
            <a:r>
              <a:rPr lang="ru-RU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осуществляются региональными отделениями Фонда в соответствии с постановлением Правительства 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 </a:t>
            </a:r>
            <a:r>
              <a:rPr lang="ru-RU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от 21.04.2011 № 294 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1707654"/>
            <a:ext cx="472426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0000"/>
              </a:solidFill>
              <a:latin typeface="2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2017 по 2019 год – 59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 января 2020 года  + 10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 июля 2020 года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+ 8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1 января 2021 года - остальные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ТОФК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56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20" y="-524594"/>
            <a:ext cx="8485280" cy="158782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Выплаты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ФСС России с 1 ноября 2019 года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106" y="1063229"/>
            <a:ext cx="8546944" cy="2948681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</a:t>
            </a:r>
          </a:p>
          <a:p>
            <a:pPr marL="0" indent="0">
              <a:buNone/>
            </a:pPr>
            <a:r>
              <a:rPr lang="ru-RU" dirty="0" smtClean="0"/>
              <a:t>           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ru-RU" sz="4400" dirty="0" smtClean="0">
              <a:solidFill>
                <a:schemeClr val="dk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60206" y="843558"/>
            <a:ext cx="6696744" cy="4032448"/>
          </a:xfrm>
          <a:prstGeom prst="roundRect">
            <a:avLst>
              <a:gd name="adj" fmla="val 11853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16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выплат: </a:t>
            </a:r>
            <a:endParaRPr lang="ru-RU" sz="1600" b="1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1.Пособие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временной нетрудоспособности 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2.Ежемесячное пособие по уходу за ребенком 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3.Пособие по беременности и родам 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4.Единовременное пособие при рождении ребенка 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5.Единовременное пособие женщинам, вставшим на учет в ранние сроки беременности</a:t>
            </a:r>
            <a:r>
              <a:rPr lang="ru-RU" sz="1600" dirty="0"/>
              <a:t> </a:t>
            </a:r>
            <a:endParaRPr lang="ru-RU" sz="1600" dirty="0" smtClean="0"/>
          </a:p>
          <a:p>
            <a:endParaRPr lang="ru-RU" sz="1000" i="1" dirty="0"/>
          </a:p>
          <a:p>
            <a:pPr algn="ctr"/>
            <a:r>
              <a:rPr lang="ru-RU" sz="1300" b="1" i="1" dirty="0" smtClean="0">
                <a:solidFill>
                  <a:schemeClr val="tx1"/>
                </a:solidFill>
              </a:rPr>
              <a:t>Выплаты </a:t>
            </a:r>
            <a:r>
              <a:rPr lang="ru-RU" sz="1300" b="1" i="1" dirty="0">
                <a:solidFill>
                  <a:schemeClr val="tx1"/>
                </a:solidFill>
              </a:rPr>
              <a:t>осуществляются региональными отделениями Фонда </a:t>
            </a:r>
            <a:endParaRPr lang="ru-RU" sz="1300" b="1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300" b="1" i="1" dirty="0" smtClean="0">
                <a:solidFill>
                  <a:schemeClr val="tx1"/>
                </a:solidFill>
              </a:rPr>
              <a:t>в </a:t>
            </a:r>
            <a:r>
              <a:rPr lang="ru-RU" sz="1300" b="1" i="1" dirty="0">
                <a:solidFill>
                  <a:schemeClr val="tx1"/>
                </a:solidFill>
              </a:rPr>
              <a:t>случае: </a:t>
            </a:r>
            <a:endParaRPr lang="ru-RU" sz="1300" b="1" dirty="0">
              <a:solidFill>
                <a:schemeClr val="tx1"/>
              </a:solidFill>
            </a:endParaRPr>
          </a:p>
          <a:p>
            <a:r>
              <a:rPr lang="ru-RU" sz="1300" dirty="0" smtClean="0">
                <a:solidFill>
                  <a:schemeClr val="tx1"/>
                </a:solidFill>
              </a:rPr>
              <a:t> </a:t>
            </a:r>
            <a:r>
              <a:rPr lang="ru-RU" sz="1300" i="1" dirty="0" smtClean="0">
                <a:solidFill>
                  <a:schemeClr val="tx1"/>
                </a:solidFill>
              </a:rPr>
              <a:t>прекращения </a:t>
            </a:r>
            <a:r>
              <a:rPr lang="ru-RU" sz="1300" i="1" dirty="0">
                <a:solidFill>
                  <a:schemeClr val="tx1"/>
                </a:solidFill>
              </a:rPr>
              <a:t>деятельности страхователем </a:t>
            </a:r>
            <a:endParaRPr lang="ru-RU" sz="1300" dirty="0">
              <a:solidFill>
                <a:schemeClr val="tx1"/>
              </a:solidFill>
            </a:endParaRPr>
          </a:p>
          <a:p>
            <a:r>
              <a:rPr lang="ru-RU" sz="1300" dirty="0" smtClean="0">
                <a:solidFill>
                  <a:schemeClr val="tx1"/>
                </a:solidFill>
              </a:rPr>
              <a:t> </a:t>
            </a:r>
            <a:r>
              <a:rPr lang="ru-RU" sz="1300" i="1" dirty="0" smtClean="0">
                <a:solidFill>
                  <a:schemeClr val="tx1"/>
                </a:solidFill>
              </a:rPr>
              <a:t>недостаточности </a:t>
            </a:r>
            <a:r>
              <a:rPr lang="ru-RU" sz="1300" i="1" dirty="0">
                <a:solidFill>
                  <a:schemeClr val="tx1"/>
                </a:solidFill>
              </a:rPr>
              <a:t>денежных средств на счетах страхователя в </a:t>
            </a:r>
            <a:r>
              <a:rPr lang="ru-RU" sz="1300" i="1" dirty="0" smtClean="0">
                <a:solidFill>
                  <a:schemeClr val="tx1"/>
                </a:solidFill>
              </a:rPr>
              <a:t> кредитных </a:t>
            </a:r>
            <a:r>
              <a:rPr lang="ru-RU" sz="1300" i="1" dirty="0">
                <a:solidFill>
                  <a:schemeClr val="tx1"/>
                </a:solidFill>
              </a:rPr>
              <a:t>организациях и применения очередности списания денежных средств со счета, предусмотренной Гражданским кодексом Российской Федерации </a:t>
            </a:r>
            <a:endParaRPr lang="ru-RU" sz="1300" dirty="0">
              <a:solidFill>
                <a:schemeClr val="tx1"/>
              </a:solidFill>
            </a:endParaRPr>
          </a:p>
          <a:p>
            <a:r>
              <a:rPr lang="ru-RU" sz="1300" dirty="0" smtClean="0">
                <a:solidFill>
                  <a:schemeClr val="tx1"/>
                </a:solidFill>
              </a:rPr>
              <a:t> </a:t>
            </a:r>
            <a:r>
              <a:rPr lang="ru-RU" sz="1300" i="1" dirty="0" smtClean="0">
                <a:solidFill>
                  <a:schemeClr val="tx1"/>
                </a:solidFill>
              </a:rPr>
              <a:t>отсутствия </a:t>
            </a:r>
            <a:r>
              <a:rPr lang="ru-RU" sz="1300" i="1" dirty="0">
                <a:solidFill>
                  <a:schemeClr val="tx1"/>
                </a:solidFill>
              </a:rPr>
              <a:t>возможности установления местонахождения страхователя </a:t>
            </a:r>
            <a:endParaRPr lang="ru-RU" sz="1300" dirty="0">
              <a:solidFill>
                <a:schemeClr val="tx1"/>
              </a:solidFill>
            </a:endParaRPr>
          </a:p>
          <a:p>
            <a:r>
              <a:rPr lang="ru-RU" sz="1300" dirty="0" smtClean="0">
                <a:solidFill>
                  <a:schemeClr val="tx1"/>
                </a:solidFill>
              </a:rPr>
              <a:t> </a:t>
            </a:r>
            <a:r>
              <a:rPr lang="ru-RU" sz="1300" i="1" dirty="0" smtClean="0">
                <a:solidFill>
                  <a:schemeClr val="tx1"/>
                </a:solidFill>
              </a:rPr>
              <a:t>проведения </a:t>
            </a:r>
            <a:r>
              <a:rPr lang="ru-RU" sz="1300" i="1" dirty="0">
                <a:solidFill>
                  <a:schemeClr val="tx1"/>
                </a:solidFill>
              </a:rPr>
              <a:t>процедур, применяемых в деле о банкротстве страхователя </a:t>
            </a:r>
            <a:endParaRPr lang="ru-RU" sz="1300" dirty="0">
              <a:solidFill>
                <a:schemeClr val="tx1"/>
              </a:solidFill>
            </a:endParaRPr>
          </a:p>
          <a:p>
            <a:pPr algn="ctr"/>
            <a:endParaRPr lang="ru-RU" sz="11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74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1470"/>
            <a:ext cx="8746877" cy="599405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Бизнес-процесс осуществления выплат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платежные карты «Мир»</a:t>
            </a:r>
            <a:endPara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410" name="Группа 14"/>
          <p:cNvGrpSpPr>
            <a:grpSpLocks/>
          </p:cNvGrpSpPr>
          <p:nvPr/>
        </p:nvGrpSpPr>
        <p:grpSpPr bwMode="auto">
          <a:xfrm>
            <a:off x="2268538" y="4043363"/>
            <a:ext cx="928687" cy="760412"/>
            <a:chOff x="3787656" y="3578897"/>
            <a:chExt cx="928459" cy="760850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4000329" y="3578897"/>
              <a:ext cx="503113" cy="503527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dist="25400" dir="2700000" algn="tl" rotWithShape="0">
                <a:schemeClr val="accent4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464" name="TextBox 16"/>
            <p:cNvSpPr txBox="1">
              <a:spLocks noChangeArrowheads="1"/>
            </p:cNvSpPr>
            <p:nvPr/>
          </p:nvSpPr>
          <p:spPr bwMode="auto">
            <a:xfrm>
              <a:off x="3787656" y="4093526"/>
              <a:ext cx="92845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1000" b="1">
                  <a:latin typeface="PT Serif"/>
                </a:rPr>
                <a:t>Банк России</a:t>
              </a:r>
            </a:p>
          </p:txBody>
        </p:sp>
        <p:pic>
          <p:nvPicPr>
            <p:cNvPr id="18" name="Picture 2" descr="C:\Users\2914\Documents\Презентации\Иконки\Логотипы\Банк России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71748" y="3650375"/>
              <a:ext cx="360275" cy="360571"/>
            </a:xfrm>
            <a:prstGeom prst="rect">
              <a:avLst/>
            </a:prstGeom>
            <a:noFill/>
            <a:effectLst>
              <a:outerShdw blurRad="63500" sx="102000" sy="102000" algn="ctr" rotWithShape="0">
                <a:schemeClr val="bg1">
                  <a:alpha val="40000"/>
                </a:schemeClr>
              </a:outerShdw>
            </a:effectLst>
            <a:extLst/>
          </p:spPr>
        </p:pic>
      </p:grpSp>
      <p:grpSp>
        <p:nvGrpSpPr>
          <p:cNvPr id="17411" name="Группа 18"/>
          <p:cNvGrpSpPr>
            <a:grpSpLocks/>
          </p:cNvGrpSpPr>
          <p:nvPr/>
        </p:nvGrpSpPr>
        <p:grpSpPr bwMode="auto">
          <a:xfrm>
            <a:off x="5913438" y="2581275"/>
            <a:ext cx="1057275" cy="760413"/>
            <a:chOff x="3055910" y="2727117"/>
            <a:chExt cx="1058297" cy="760850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3332402" y="2727117"/>
              <a:ext cx="505313" cy="503527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dist="25400" dir="2700000" algn="tl" rotWithShape="0">
                <a:schemeClr val="accent4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Freeform 2916"/>
            <p:cNvSpPr>
              <a:spLocks noChangeAspect="1" noEditPoints="1"/>
            </p:cNvSpPr>
            <p:nvPr/>
          </p:nvSpPr>
          <p:spPr bwMode="auto">
            <a:xfrm>
              <a:off x="3427744" y="2792242"/>
              <a:ext cx="327341" cy="360569"/>
            </a:xfrm>
            <a:custGeom>
              <a:avLst/>
              <a:gdLst>
                <a:gd name="T0" fmla="*/ 46 w 435"/>
                <a:gd name="T1" fmla="*/ 206 h 480"/>
                <a:gd name="T2" fmla="*/ 46 w 435"/>
                <a:gd name="T3" fmla="*/ 366 h 480"/>
                <a:gd name="T4" fmla="*/ 114 w 435"/>
                <a:gd name="T5" fmla="*/ 366 h 480"/>
                <a:gd name="T6" fmla="*/ 114 w 435"/>
                <a:gd name="T7" fmla="*/ 206 h 480"/>
                <a:gd name="T8" fmla="*/ 46 w 435"/>
                <a:gd name="T9" fmla="*/ 206 h 480"/>
                <a:gd name="T10" fmla="*/ 183 w 435"/>
                <a:gd name="T11" fmla="*/ 206 h 480"/>
                <a:gd name="T12" fmla="*/ 183 w 435"/>
                <a:gd name="T13" fmla="*/ 366 h 480"/>
                <a:gd name="T14" fmla="*/ 252 w 435"/>
                <a:gd name="T15" fmla="*/ 366 h 480"/>
                <a:gd name="T16" fmla="*/ 252 w 435"/>
                <a:gd name="T17" fmla="*/ 206 h 480"/>
                <a:gd name="T18" fmla="*/ 183 w 435"/>
                <a:gd name="T19" fmla="*/ 206 h 480"/>
                <a:gd name="T20" fmla="*/ 0 w 435"/>
                <a:gd name="T21" fmla="*/ 480 h 480"/>
                <a:gd name="T22" fmla="*/ 435 w 435"/>
                <a:gd name="T23" fmla="*/ 480 h 480"/>
                <a:gd name="T24" fmla="*/ 435 w 435"/>
                <a:gd name="T25" fmla="*/ 412 h 480"/>
                <a:gd name="T26" fmla="*/ 0 w 435"/>
                <a:gd name="T27" fmla="*/ 412 h 480"/>
                <a:gd name="T28" fmla="*/ 0 w 435"/>
                <a:gd name="T29" fmla="*/ 480 h 480"/>
                <a:gd name="T30" fmla="*/ 321 w 435"/>
                <a:gd name="T31" fmla="*/ 206 h 480"/>
                <a:gd name="T32" fmla="*/ 321 w 435"/>
                <a:gd name="T33" fmla="*/ 366 h 480"/>
                <a:gd name="T34" fmla="*/ 389 w 435"/>
                <a:gd name="T35" fmla="*/ 366 h 480"/>
                <a:gd name="T36" fmla="*/ 389 w 435"/>
                <a:gd name="T37" fmla="*/ 206 h 480"/>
                <a:gd name="T38" fmla="*/ 321 w 435"/>
                <a:gd name="T39" fmla="*/ 206 h 480"/>
                <a:gd name="T40" fmla="*/ 218 w 435"/>
                <a:gd name="T41" fmla="*/ 0 h 480"/>
                <a:gd name="T42" fmla="*/ 0 w 435"/>
                <a:gd name="T43" fmla="*/ 114 h 480"/>
                <a:gd name="T44" fmla="*/ 0 w 435"/>
                <a:gd name="T45" fmla="*/ 160 h 480"/>
                <a:gd name="T46" fmla="*/ 435 w 435"/>
                <a:gd name="T47" fmla="*/ 160 h 480"/>
                <a:gd name="T48" fmla="*/ 435 w 435"/>
                <a:gd name="T49" fmla="*/ 114 h 480"/>
                <a:gd name="T50" fmla="*/ 218 w 435"/>
                <a:gd name="T5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5" h="480">
                  <a:moveTo>
                    <a:pt x="46" y="206"/>
                  </a:moveTo>
                  <a:lnTo>
                    <a:pt x="46" y="366"/>
                  </a:lnTo>
                  <a:lnTo>
                    <a:pt x="114" y="366"/>
                  </a:lnTo>
                  <a:lnTo>
                    <a:pt x="114" y="206"/>
                  </a:lnTo>
                  <a:lnTo>
                    <a:pt x="46" y="206"/>
                  </a:lnTo>
                  <a:close/>
                  <a:moveTo>
                    <a:pt x="183" y="206"/>
                  </a:moveTo>
                  <a:lnTo>
                    <a:pt x="183" y="366"/>
                  </a:lnTo>
                  <a:lnTo>
                    <a:pt x="252" y="366"/>
                  </a:lnTo>
                  <a:lnTo>
                    <a:pt x="252" y="206"/>
                  </a:lnTo>
                  <a:lnTo>
                    <a:pt x="183" y="206"/>
                  </a:lnTo>
                  <a:close/>
                  <a:moveTo>
                    <a:pt x="0" y="480"/>
                  </a:moveTo>
                  <a:lnTo>
                    <a:pt x="435" y="480"/>
                  </a:lnTo>
                  <a:lnTo>
                    <a:pt x="435" y="412"/>
                  </a:lnTo>
                  <a:lnTo>
                    <a:pt x="0" y="412"/>
                  </a:lnTo>
                  <a:lnTo>
                    <a:pt x="0" y="480"/>
                  </a:lnTo>
                  <a:close/>
                  <a:moveTo>
                    <a:pt x="321" y="206"/>
                  </a:moveTo>
                  <a:lnTo>
                    <a:pt x="321" y="366"/>
                  </a:lnTo>
                  <a:lnTo>
                    <a:pt x="389" y="366"/>
                  </a:lnTo>
                  <a:lnTo>
                    <a:pt x="389" y="206"/>
                  </a:lnTo>
                  <a:lnTo>
                    <a:pt x="321" y="206"/>
                  </a:lnTo>
                  <a:close/>
                  <a:moveTo>
                    <a:pt x="218" y="0"/>
                  </a:moveTo>
                  <a:lnTo>
                    <a:pt x="0" y="114"/>
                  </a:lnTo>
                  <a:lnTo>
                    <a:pt x="0" y="160"/>
                  </a:lnTo>
                  <a:lnTo>
                    <a:pt x="435" y="160"/>
                  </a:lnTo>
                  <a:lnTo>
                    <a:pt x="435" y="114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7462" name="TextBox 21"/>
            <p:cNvSpPr txBox="1">
              <a:spLocks noChangeArrowheads="1"/>
            </p:cNvSpPr>
            <p:nvPr/>
          </p:nvSpPr>
          <p:spPr bwMode="auto">
            <a:xfrm>
              <a:off x="3055910" y="3241746"/>
              <a:ext cx="105829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000" b="1">
                  <a:latin typeface="PT Serif"/>
                </a:rPr>
                <a:t>Банк-эмитент</a:t>
              </a:r>
            </a:p>
          </p:txBody>
        </p:sp>
      </p:grpSp>
      <p:grpSp>
        <p:nvGrpSpPr>
          <p:cNvPr id="17412" name="Группа 22"/>
          <p:cNvGrpSpPr>
            <a:grpSpLocks/>
          </p:cNvGrpSpPr>
          <p:nvPr/>
        </p:nvGrpSpPr>
        <p:grpSpPr bwMode="auto">
          <a:xfrm>
            <a:off x="4306888" y="2581275"/>
            <a:ext cx="538162" cy="750888"/>
            <a:chOff x="677564" y="1563585"/>
            <a:chExt cx="537328" cy="750291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693414" y="1563585"/>
              <a:ext cx="505627" cy="504424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dist="25400" dir="2700000" algn="tl" rotWithShape="0">
                <a:schemeClr val="accent4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458" name="TextBox 24"/>
            <p:cNvSpPr txBox="1">
              <a:spLocks noChangeArrowheads="1"/>
            </p:cNvSpPr>
            <p:nvPr/>
          </p:nvSpPr>
          <p:spPr bwMode="auto">
            <a:xfrm>
              <a:off x="677564" y="2067655"/>
              <a:ext cx="53732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1000" b="1">
                  <a:latin typeface="PT Serif"/>
                </a:rPr>
                <a:t>НСПК</a:t>
              </a:r>
            </a:p>
          </p:txBody>
        </p:sp>
        <p:pic>
          <p:nvPicPr>
            <p:cNvPr id="17459" name="Picture 2" descr="D:\Презентации\Иконки\Логотипы\НСПК.png"/>
            <p:cNvPicPr>
              <a:picLocks noChangeAspect="1" noChangeArrowheads="1"/>
            </p:cNvPicPr>
            <p:nvPr/>
          </p:nvPicPr>
          <p:blipFill>
            <a:blip r:embed="rId3"/>
            <a:srcRect b="30185"/>
            <a:stretch>
              <a:fillRect/>
            </a:stretch>
          </p:blipFill>
          <p:spPr bwMode="auto">
            <a:xfrm>
              <a:off x="735463" y="1605716"/>
              <a:ext cx="433722" cy="43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413" name="Группа 26"/>
          <p:cNvGrpSpPr>
            <a:grpSpLocks/>
          </p:cNvGrpSpPr>
          <p:nvPr/>
        </p:nvGrpSpPr>
        <p:grpSpPr bwMode="auto">
          <a:xfrm>
            <a:off x="8039100" y="2581275"/>
            <a:ext cx="884238" cy="904875"/>
            <a:chOff x="248948" y="1491600"/>
            <a:chExt cx="883575" cy="904180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423442" y="1491600"/>
              <a:ext cx="504446" cy="504437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dist="25400" dir="2700000" algn="tl" rotWithShape="0">
                <a:schemeClr val="accent4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Freeform 2421"/>
            <p:cNvSpPr>
              <a:spLocks noEditPoints="1"/>
            </p:cNvSpPr>
            <p:nvPr/>
          </p:nvSpPr>
          <p:spPr bwMode="auto">
            <a:xfrm>
              <a:off x="459928" y="1591536"/>
              <a:ext cx="431476" cy="304566"/>
            </a:xfrm>
            <a:custGeom>
              <a:avLst/>
              <a:gdLst>
                <a:gd name="T0" fmla="*/ 116 w 160"/>
                <a:gd name="T1" fmla="*/ 56 h 112"/>
                <a:gd name="T2" fmla="*/ 136 w 160"/>
                <a:gd name="T3" fmla="*/ 36 h 112"/>
                <a:gd name="T4" fmla="*/ 116 w 160"/>
                <a:gd name="T5" fmla="*/ 16 h 112"/>
                <a:gd name="T6" fmla="*/ 96 w 160"/>
                <a:gd name="T7" fmla="*/ 36 h 112"/>
                <a:gd name="T8" fmla="*/ 116 w 160"/>
                <a:gd name="T9" fmla="*/ 56 h 112"/>
                <a:gd name="T10" fmla="*/ 56 w 160"/>
                <a:gd name="T11" fmla="*/ 48 h 112"/>
                <a:gd name="T12" fmla="*/ 80 w 160"/>
                <a:gd name="T13" fmla="*/ 24 h 112"/>
                <a:gd name="T14" fmla="*/ 56 w 160"/>
                <a:gd name="T15" fmla="*/ 0 h 112"/>
                <a:gd name="T16" fmla="*/ 32 w 160"/>
                <a:gd name="T17" fmla="*/ 24 h 112"/>
                <a:gd name="T18" fmla="*/ 56 w 160"/>
                <a:gd name="T19" fmla="*/ 48 h 112"/>
                <a:gd name="T20" fmla="*/ 116 w 160"/>
                <a:gd name="T21" fmla="*/ 72 h 112"/>
                <a:gd name="T22" fmla="*/ 72 w 160"/>
                <a:gd name="T23" fmla="*/ 94 h 112"/>
                <a:gd name="T24" fmla="*/ 72 w 160"/>
                <a:gd name="T25" fmla="*/ 112 h 112"/>
                <a:gd name="T26" fmla="*/ 160 w 160"/>
                <a:gd name="T27" fmla="*/ 112 h 112"/>
                <a:gd name="T28" fmla="*/ 160 w 160"/>
                <a:gd name="T29" fmla="*/ 94 h 112"/>
                <a:gd name="T30" fmla="*/ 116 w 160"/>
                <a:gd name="T31" fmla="*/ 72 h 112"/>
                <a:gd name="T32" fmla="*/ 56 w 160"/>
                <a:gd name="T33" fmla="*/ 64 h 112"/>
                <a:gd name="T34" fmla="*/ 0 w 160"/>
                <a:gd name="T35" fmla="*/ 92 h 112"/>
                <a:gd name="T36" fmla="*/ 0 w 160"/>
                <a:gd name="T37" fmla="*/ 112 h 112"/>
                <a:gd name="T38" fmla="*/ 56 w 160"/>
                <a:gd name="T39" fmla="*/ 112 h 112"/>
                <a:gd name="T40" fmla="*/ 56 w 160"/>
                <a:gd name="T41" fmla="*/ 94 h 112"/>
                <a:gd name="T42" fmla="*/ 75 w 160"/>
                <a:gd name="T43" fmla="*/ 66 h 112"/>
                <a:gd name="T44" fmla="*/ 56 w 160"/>
                <a:gd name="T45" fmla="*/ 6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0" h="112">
                  <a:moveTo>
                    <a:pt x="116" y="56"/>
                  </a:moveTo>
                  <a:cubicBezTo>
                    <a:pt x="127" y="56"/>
                    <a:pt x="136" y="47"/>
                    <a:pt x="136" y="36"/>
                  </a:cubicBezTo>
                  <a:cubicBezTo>
                    <a:pt x="136" y="25"/>
                    <a:pt x="127" y="16"/>
                    <a:pt x="116" y="16"/>
                  </a:cubicBezTo>
                  <a:cubicBezTo>
                    <a:pt x="105" y="16"/>
                    <a:pt x="96" y="25"/>
                    <a:pt x="96" y="36"/>
                  </a:cubicBezTo>
                  <a:cubicBezTo>
                    <a:pt x="96" y="47"/>
                    <a:pt x="105" y="56"/>
                    <a:pt x="116" y="56"/>
                  </a:cubicBezTo>
                  <a:close/>
                  <a:moveTo>
                    <a:pt x="56" y="48"/>
                  </a:moveTo>
                  <a:cubicBezTo>
                    <a:pt x="69" y="48"/>
                    <a:pt x="80" y="37"/>
                    <a:pt x="80" y="24"/>
                  </a:cubicBezTo>
                  <a:cubicBezTo>
                    <a:pt x="80" y="11"/>
                    <a:pt x="69" y="0"/>
                    <a:pt x="56" y="0"/>
                  </a:cubicBezTo>
                  <a:cubicBezTo>
                    <a:pt x="43" y="0"/>
                    <a:pt x="32" y="11"/>
                    <a:pt x="32" y="24"/>
                  </a:cubicBezTo>
                  <a:cubicBezTo>
                    <a:pt x="32" y="37"/>
                    <a:pt x="43" y="48"/>
                    <a:pt x="56" y="48"/>
                  </a:cubicBezTo>
                  <a:close/>
                  <a:moveTo>
                    <a:pt x="116" y="72"/>
                  </a:moveTo>
                  <a:cubicBezTo>
                    <a:pt x="101" y="72"/>
                    <a:pt x="72" y="79"/>
                    <a:pt x="72" y="94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160" y="112"/>
                    <a:pt x="160" y="112"/>
                    <a:pt x="160" y="112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79"/>
                    <a:pt x="131" y="72"/>
                    <a:pt x="116" y="72"/>
                  </a:cubicBezTo>
                  <a:close/>
                  <a:moveTo>
                    <a:pt x="56" y="64"/>
                  </a:moveTo>
                  <a:cubicBezTo>
                    <a:pt x="37" y="64"/>
                    <a:pt x="0" y="73"/>
                    <a:pt x="0" y="9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87"/>
                    <a:pt x="59" y="75"/>
                    <a:pt x="75" y="66"/>
                  </a:cubicBezTo>
                  <a:cubicBezTo>
                    <a:pt x="68" y="65"/>
                    <a:pt x="61" y="64"/>
                    <a:pt x="56" y="64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7456" name="TextBox 29"/>
            <p:cNvSpPr txBox="1">
              <a:spLocks noChangeArrowheads="1"/>
            </p:cNvSpPr>
            <p:nvPr/>
          </p:nvSpPr>
          <p:spPr bwMode="auto">
            <a:xfrm>
              <a:off x="248948" y="1995670"/>
              <a:ext cx="88357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000" b="1">
                  <a:latin typeface="PT Serif"/>
                </a:rPr>
                <a:t>Получатель</a:t>
              </a:r>
            </a:p>
            <a:p>
              <a:r>
                <a:rPr lang="ru-RU" sz="1000" b="1">
                  <a:latin typeface="PT Serif"/>
                </a:rPr>
                <a:t>средств</a:t>
              </a:r>
            </a:p>
          </p:txBody>
        </p:sp>
      </p:grpSp>
      <p:grpSp>
        <p:nvGrpSpPr>
          <p:cNvPr id="17414" name="Группа 30"/>
          <p:cNvGrpSpPr>
            <a:grpSpLocks/>
          </p:cNvGrpSpPr>
          <p:nvPr/>
        </p:nvGrpSpPr>
        <p:grpSpPr bwMode="auto">
          <a:xfrm>
            <a:off x="2457802" y="2581276"/>
            <a:ext cx="550152" cy="750679"/>
            <a:chOff x="3413306" y="1974182"/>
            <a:chExt cx="550467" cy="750102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3436776" y="1974182"/>
              <a:ext cx="503525" cy="504437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dist="25400" dir="2700000" algn="tl" rotWithShape="0">
                <a:schemeClr val="accent4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452" name="TextBox 32"/>
            <p:cNvSpPr txBox="1">
              <a:spLocks noChangeArrowheads="1"/>
            </p:cNvSpPr>
            <p:nvPr/>
          </p:nvSpPr>
          <p:spPr bwMode="auto">
            <a:xfrm>
              <a:off x="3413306" y="2478252"/>
              <a:ext cx="550467" cy="246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1000" b="1" dirty="0" smtClean="0">
                  <a:latin typeface="PT Serif"/>
                </a:rPr>
                <a:t>ТОФК</a:t>
              </a:r>
              <a:endParaRPr lang="ru-RU" sz="1000" b="1" dirty="0">
                <a:latin typeface="PT Serif"/>
              </a:endParaRPr>
            </a:p>
          </p:txBody>
        </p:sp>
        <p:pic>
          <p:nvPicPr>
            <p:cNvPr id="17453" name="Рисунок 33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510666" y="2028217"/>
              <a:ext cx="355744" cy="39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39" name="Скругленная соединительная линия 16"/>
          <p:cNvCxnSpPr/>
          <p:nvPr/>
        </p:nvCxnSpPr>
        <p:spPr>
          <a:xfrm>
            <a:off x="1201738" y="2720975"/>
            <a:ext cx="1279525" cy="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Скругленная соединительная линия 16"/>
          <p:cNvCxnSpPr/>
          <p:nvPr/>
        </p:nvCxnSpPr>
        <p:spPr>
          <a:xfrm>
            <a:off x="2984500" y="2720975"/>
            <a:ext cx="1339850" cy="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Скругленная соединительная линия 16"/>
          <p:cNvCxnSpPr>
            <a:stCxn id="17458" idx="2"/>
            <a:endCxn id="16" idx="3"/>
          </p:cNvCxnSpPr>
          <p:nvPr/>
        </p:nvCxnSpPr>
        <p:spPr>
          <a:xfrm rot="5400000">
            <a:off x="3348832" y="2967831"/>
            <a:ext cx="863600" cy="1592263"/>
          </a:xfrm>
          <a:prstGeom prst="bentConnector2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Скругленная соединительная линия 16"/>
          <p:cNvCxnSpPr/>
          <p:nvPr/>
        </p:nvCxnSpPr>
        <p:spPr>
          <a:xfrm>
            <a:off x="4827588" y="2720975"/>
            <a:ext cx="1362075" cy="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Скругленная соединительная линия 16"/>
          <p:cNvCxnSpPr>
            <a:stCxn id="20" idx="3"/>
            <a:endCxn id="28" idx="1"/>
          </p:cNvCxnSpPr>
          <p:nvPr/>
        </p:nvCxnSpPr>
        <p:spPr>
          <a:xfrm>
            <a:off x="6694488" y="2833688"/>
            <a:ext cx="1519237" cy="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Скругленная соединительная линия 16"/>
          <p:cNvCxnSpPr>
            <a:stCxn id="17452" idx="2"/>
            <a:endCxn id="16" idx="0"/>
          </p:cNvCxnSpPr>
          <p:nvPr/>
        </p:nvCxnSpPr>
        <p:spPr>
          <a:xfrm>
            <a:off x="2732878" y="3331955"/>
            <a:ext cx="4" cy="711408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Скругленная соединительная линия 16"/>
          <p:cNvCxnSpPr/>
          <p:nvPr/>
        </p:nvCxnSpPr>
        <p:spPr>
          <a:xfrm flipH="1">
            <a:off x="1201738" y="2936875"/>
            <a:ext cx="1279525" cy="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Скругленная соединительная линия 16"/>
          <p:cNvCxnSpPr/>
          <p:nvPr/>
        </p:nvCxnSpPr>
        <p:spPr>
          <a:xfrm flipH="1">
            <a:off x="2984500" y="2936875"/>
            <a:ext cx="1339850" cy="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Равнобедренный треугольник 46"/>
          <p:cNvSpPr/>
          <p:nvPr/>
        </p:nvSpPr>
        <p:spPr>
          <a:xfrm rot="10800000" flipH="1">
            <a:off x="763588" y="2217738"/>
            <a:ext cx="360362" cy="358775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34925" y="2047875"/>
            <a:ext cx="1223963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700" b="1" dirty="0">
                <a:latin typeface="+mn-lt"/>
                <a:cs typeface="+mn-cs"/>
              </a:rPr>
              <a:t>1.</a:t>
            </a:r>
            <a:r>
              <a:rPr lang="ru-RU" sz="700" dirty="0">
                <a:latin typeface="+mn-lt"/>
                <a:cs typeface="+mn-cs"/>
              </a:rPr>
              <a:t> Форматный контроль номера карты</a:t>
            </a:r>
          </a:p>
        </p:txBody>
      </p:sp>
      <p:cxnSp>
        <p:nvCxnSpPr>
          <p:cNvPr id="49" name="Прямая со стрелкой 48"/>
          <p:cNvCxnSpPr/>
          <p:nvPr/>
        </p:nvCxnSpPr>
        <p:spPr>
          <a:xfrm>
            <a:off x="0" y="2833688"/>
            <a:ext cx="698500" cy="0"/>
          </a:xfrm>
          <a:prstGeom prst="straightConnector1">
            <a:avLst/>
          </a:prstGeom>
          <a:ln w="12700">
            <a:solidFill>
              <a:schemeClr val="accent4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426" name="Группа 49"/>
          <p:cNvGrpSpPr>
            <a:grpSpLocks/>
          </p:cNvGrpSpPr>
          <p:nvPr/>
        </p:nvGrpSpPr>
        <p:grpSpPr bwMode="auto">
          <a:xfrm>
            <a:off x="122238" y="2508250"/>
            <a:ext cx="452437" cy="290513"/>
            <a:chOff x="313676" y="2770085"/>
            <a:chExt cx="915130" cy="588974"/>
          </a:xfrm>
        </p:grpSpPr>
        <p:pic>
          <p:nvPicPr>
            <p:cNvPr id="51" name="Рисунок 50"/>
            <p:cNvPicPr>
              <a:picLocks noChangeAspect="1"/>
            </p:cNvPicPr>
            <p:nvPr/>
          </p:nvPicPr>
          <p:blipFill rotWithShape="1">
            <a:blip r:embed="rId5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/>
            </a:blip>
            <a:srcRect l="12963" t="18642" r="12625" b="33467"/>
            <a:stretch/>
          </p:blipFill>
          <p:spPr>
            <a:xfrm>
              <a:off x="313676" y="2770085"/>
              <a:ext cx="915130" cy="588974"/>
            </a:xfrm>
            <a:prstGeom prst="rect">
              <a:avLst/>
            </a:prstGeom>
          </p:spPr>
        </p:pic>
        <p:pic>
          <p:nvPicPr>
            <p:cNvPr id="17450" name="Рисунок 51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93603" y="3061109"/>
              <a:ext cx="555275" cy="159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427" name="Прямоугольник 52"/>
          <p:cNvSpPr>
            <a:spLocks noChangeArrowheads="1"/>
          </p:cNvSpPr>
          <p:nvPr/>
        </p:nvSpPr>
        <p:spPr bwMode="auto">
          <a:xfrm>
            <a:off x="1206500" y="2333625"/>
            <a:ext cx="1279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algn="ctr"/>
            <a:r>
              <a:rPr lang="ru-RU" sz="700" b="1">
                <a:latin typeface="PT Serif"/>
              </a:rPr>
              <a:t>2. </a:t>
            </a:r>
            <a:r>
              <a:rPr lang="ru-RU" sz="700">
                <a:latin typeface="PT Serif"/>
              </a:rPr>
              <a:t>Распоряжение о перечислении денежных средств на карты «Мир»</a:t>
            </a:r>
          </a:p>
        </p:txBody>
      </p:sp>
      <p:sp>
        <p:nvSpPr>
          <p:cNvPr id="54" name="Равнобедренный треугольник 53"/>
          <p:cNvSpPr/>
          <p:nvPr/>
        </p:nvSpPr>
        <p:spPr>
          <a:xfrm rot="10800000" flipH="1">
            <a:off x="2552700" y="2220913"/>
            <a:ext cx="360363" cy="360362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2451100" y="2047875"/>
            <a:ext cx="1544638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" b="1" dirty="0">
                <a:latin typeface="+mn-lt"/>
                <a:cs typeface="+mn-cs"/>
              </a:rPr>
              <a:t>3. </a:t>
            </a:r>
            <a:r>
              <a:rPr lang="ru-RU" sz="700" dirty="0">
                <a:latin typeface="+mn-lt"/>
                <a:cs typeface="+mn-cs"/>
              </a:rPr>
              <a:t>Форматный контроль номера карты, санкционирование</a:t>
            </a:r>
          </a:p>
        </p:txBody>
      </p:sp>
      <p:sp>
        <p:nvSpPr>
          <p:cNvPr id="17430" name="Прямоугольник 55"/>
          <p:cNvSpPr>
            <a:spLocks noChangeArrowheads="1"/>
          </p:cNvSpPr>
          <p:nvPr/>
        </p:nvSpPr>
        <p:spPr bwMode="auto">
          <a:xfrm>
            <a:off x="2984500" y="2535238"/>
            <a:ext cx="133985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algn="ctr"/>
            <a:r>
              <a:rPr lang="ru-RU" sz="700" b="1">
                <a:latin typeface="PT Serif"/>
              </a:rPr>
              <a:t>4. </a:t>
            </a:r>
            <a:r>
              <a:rPr lang="ru-RU" sz="700">
                <a:latin typeface="PT Serif"/>
              </a:rPr>
              <a:t>Исходящий реестр</a:t>
            </a:r>
          </a:p>
        </p:txBody>
      </p:sp>
      <p:sp>
        <p:nvSpPr>
          <p:cNvPr id="17431" name="Прямоугольник 56"/>
          <p:cNvSpPr>
            <a:spLocks noChangeArrowheads="1"/>
          </p:cNvSpPr>
          <p:nvPr/>
        </p:nvSpPr>
        <p:spPr bwMode="auto">
          <a:xfrm>
            <a:off x="2984500" y="2936875"/>
            <a:ext cx="133985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algn="ctr"/>
            <a:r>
              <a:rPr lang="ru-RU" sz="700" b="1">
                <a:latin typeface="PT Serif"/>
              </a:rPr>
              <a:t>9. </a:t>
            </a:r>
            <a:r>
              <a:rPr lang="ru-RU" sz="700">
                <a:latin typeface="PT Serif"/>
              </a:rPr>
              <a:t>Входящий реестр</a:t>
            </a:r>
          </a:p>
        </p:txBody>
      </p:sp>
      <p:cxnSp>
        <p:nvCxnSpPr>
          <p:cNvPr id="58" name="Скругленная соединительная линия 16"/>
          <p:cNvCxnSpPr/>
          <p:nvPr/>
        </p:nvCxnSpPr>
        <p:spPr>
          <a:xfrm flipH="1">
            <a:off x="4827588" y="2936875"/>
            <a:ext cx="1362075" cy="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33" name="Прямоугольник 58"/>
          <p:cNvSpPr>
            <a:spLocks noChangeArrowheads="1"/>
          </p:cNvSpPr>
          <p:nvPr/>
        </p:nvSpPr>
        <p:spPr bwMode="auto">
          <a:xfrm>
            <a:off x="4840288" y="2441575"/>
            <a:ext cx="1349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algn="ctr"/>
            <a:r>
              <a:rPr lang="ru-RU" sz="700" b="1" dirty="0" smtClean="0">
                <a:latin typeface="PT Serif"/>
              </a:rPr>
              <a:t>5. </a:t>
            </a:r>
            <a:r>
              <a:rPr lang="ru-RU" sz="700" dirty="0" smtClean="0">
                <a:latin typeface="PT Serif"/>
              </a:rPr>
              <a:t>Запрос на проверку банковских карт</a:t>
            </a:r>
            <a:endParaRPr lang="ru-RU" sz="700" dirty="0">
              <a:latin typeface="PT Serif"/>
            </a:endParaRPr>
          </a:p>
        </p:txBody>
      </p:sp>
      <p:sp>
        <p:nvSpPr>
          <p:cNvPr id="17434" name="Прямоугольник 59"/>
          <p:cNvSpPr>
            <a:spLocks noChangeArrowheads="1"/>
          </p:cNvSpPr>
          <p:nvPr/>
        </p:nvSpPr>
        <p:spPr bwMode="auto">
          <a:xfrm>
            <a:off x="4845050" y="2936875"/>
            <a:ext cx="1166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algn="ctr"/>
            <a:r>
              <a:rPr lang="ru-RU" sz="700" b="1">
                <a:latin typeface="PT Serif"/>
              </a:rPr>
              <a:t>8. </a:t>
            </a:r>
            <a:r>
              <a:rPr lang="ru-RU" sz="700">
                <a:latin typeface="PT Serif"/>
              </a:rPr>
              <a:t>Ответ о результатах проверки банковских </a:t>
            </a:r>
            <a:br>
              <a:rPr lang="ru-RU" sz="700">
                <a:latin typeface="PT Serif"/>
              </a:rPr>
            </a:br>
            <a:r>
              <a:rPr lang="ru-RU" sz="700">
                <a:latin typeface="PT Serif"/>
              </a:rPr>
              <a:t>карт</a:t>
            </a:r>
          </a:p>
        </p:txBody>
      </p:sp>
      <p:sp>
        <p:nvSpPr>
          <p:cNvPr id="17435" name="Прямоугольник 60"/>
          <p:cNvSpPr>
            <a:spLocks noChangeArrowheads="1"/>
          </p:cNvSpPr>
          <p:nvPr/>
        </p:nvSpPr>
        <p:spPr bwMode="auto">
          <a:xfrm>
            <a:off x="1206500" y="2936875"/>
            <a:ext cx="1274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algn="ctr"/>
            <a:r>
              <a:rPr lang="ru-RU" sz="700" b="1">
                <a:latin typeface="PT Serif"/>
              </a:rPr>
              <a:t>10. </a:t>
            </a:r>
            <a:r>
              <a:rPr lang="ru-RU" sz="700">
                <a:latin typeface="PT Serif"/>
              </a:rPr>
              <a:t>Извещение об исполнении </a:t>
            </a:r>
            <a:br>
              <a:rPr lang="ru-RU" sz="700">
                <a:latin typeface="PT Serif"/>
              </a:rPr>
            </a:br>
            <a:r>
              <a:rPr lang="ru-RU" sz="700">
                <a:latin typeface="PT Serif"/>
              </a:rPr>
              <a:t>Распоряжения</a:t>
            </a:r>
          </a:p>
        </p:txBody>
      </p:sp>
      <p:sp>
        <p:nvSpPr>
          <p:cNvPr id="17436" name="Прямоугольник 61"/>
          <p:cNvSpPr>
            <a:spLocks noChangeArrowheads="1"/>
          </p:cNvSpPr>
          <p:nvPr/>
        </p:nvSpPr>
        <p:spPr bwMode="auto">
          <a:xfrm>
            <a:off x="6694488" y="2544763"/>
            <a:ext cx="1519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algn="ctr"/>
            <a:r>
              <a:rPr lang="ru-RU" sz="700" b="1">
                <a:latin typeface="PT Serif"/>
              </a:rPr>
              <a:t>7. </a:t>
            </a:r>
            <a:r>
              <a:rPr lang="ru-RU" sz="700">
                <a:latin typeface="PT Serif"/>
              </a:rPr>
              <a:t>SMS-уведомление об изменении лимита по карте</a:t>
            </a:r>
          </a:p>
        </p:txBody>
      </p:sp>
      <p:sp>
        <p:nvSpPr>
          <p:cNvPr id="63" name="Равнобедренный треугольник 62"/>
          <p:cNvSpPr/>
          <p:nvPr/>
        </p:nvSpPr>
        <p:spPr>
          <a:xfrm rot="10800000" flipH="1">
            <a:off x="6269038" y="2220913"/>
            <a:ext cx="358775" cy="360362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5489575" y="1831975"/>
            <a:ext cx="1905000" cy="5238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" b="1" dirty="0">
                <a:latin typeface="+mn-lt"/>
                <a:cs typeface="+mn-cs"/>
              </a:rPr>
              <a:t>6. </a:t>
            </a:r>
            <a:r>
              <a:rPr lang="ru-RU" sz="700" dirty="0">
                <a:latin typeface="+mn-lt"/>
                <a:cs typeface="+mn-cs"/>
              </a:rPr>
              <a:t>Проверка наличия действующей карты и счета, отсутствия номера карты в стоп-листах, соответствия даты рождения клиента</a:t>
            </a:r>
          </a:p>
        </p:txBody>
      </p:sp>
      <p:sp>
        <p:nvSpPr>
          <p:cNvPr id="17439" name="Прямоугольник 64"/>
          <p:cNvSpPr>
            <a:spLocks noChangeArrowheads="1"/>
          </p:cNvSpPr>
          <p:nvPr/>
        </p:nvSpPr>
        <p:spPr bwMode="auto">
          <a:xfrm>
            <a:off x="1403350" y="3584575"/>
            <a:ext cx="1274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algn="r"/>
            <a:r>
              <a:rPr lang="ru-RU" sz="700" b="1">
                <a:latin typeface="PT Serif"/>
              </a:rPr>
              <a:t>11. </a:t>
            </a:r>
            <a:r>
              <a:rPr lang="ru-RU" sz="700">
                <a:latin typeface="PT Serif"/>
              </a:rPr>
              <a:t>Платежное поручение на общую сумму Распоряжения</a:t>
            </a:r>
          </a:p>
        </p:txBody>
      </p:sp>
      <p:sp>
        <p:nvSpPr>
          <p:cNvPr id="17440" name="Прямоугольник 65"/>
          <p:cNvSpPr>
            <a:spLocks noChangeArrowheads="1"/>
          </p:cNvSpPr>
          <p:nvPr/>
        </p:nvSpPr>
        <p:spPr bwMode="auto">
          <a:xfrm>
            <a:off x="3282950" y="3898900"/>
            <a:ext cx="1274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algn="r"/>
            <a:r>
              <a:rPr lang="ru-RU" sz="700" b="1">
                <a:latin typeface="PT Serif"/>
              </a:rPr>
              <a:t>12. </a:t>
            </a:r>
            <a:r>
              <a:rPr lang="ru-RU" sz="700">
                <a:latin typeface="PT Serif"/>
              </a:rPr>
              <a:t>Расчет </a:t>
            </a:r>
            <a:br>
              <a:rPr lang="ru-RU" sz="700">
                <a:latin typeface="PT Serif"/>
              </a:rPr>
            </a:br>
            <a:r>
              <a:rPr lang="ru-RU" sz="700">
                <a:latin typeface="PT Serif"/>
              </a:rPr>
              <a:t>клиринговых позиций</a:t>
            </a:r>
          </a:p>
        </p:txBody>
      </p:sp>
      <p:cxnSp>
        <p:nvCxnSpPr>
          <p:cNvPr id="67" name="Скругленная соединительная линия 16"/>
          <p:cNvCxnSpPr/>
          <p:nvPr/>
        </p:nvCxnSpPr>
        <p:spPr>
          <a:xfrm flipV="1">
            <a:off x="2984500" y="3435350"/>
            <a:ext cx="3457575" cy="954088"/>
          </a:xfrm>
          <a:prstGeom prst="bentConnector2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42" name="Прямоугольник 67"/>
          <p:cNvSpPr>
            <a:spLocks noChangeArrowheads="1"/>
          </p:cNvSpPr>
          <p:nvPr/>
        </p:nvSpPr>
        <p:spPr bwMode="auto">
          <a:xfrm>
            <a:off x="5230813" y="4100513"/>
            <a:ext cx="119856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algn="r"/>
            <a:r>
              <a:rPr lang="ru-RU" sz="700" b="1">
                <a:latin typeface="PT Serif"/>
              </a:rPr>
              <a:t>13. </a:t>
            </a:r>
            <a:r>
              <a:rPr lang="ru-RU" sz="700">
                <a:latin typeface="PT Serif"/>
              </a:rPr>
              <a:t>Платежное поручение на общую сумму</a:t>
            </a:r>
          </a:p>
        </p:txBody>
      </p:sp>
      <p:sp>
        <p:nvSpPr>
          <p:cNvPr id="69" name="Равнобедренный треугольник 68"/>
          <p:cNvSpPr/>
          <p:nvPr/>
        </p:nvSpPr>
        <p:spPr>
          <a:xfrm rot="10800000" flipH="1">
            <a:off x="1662113" y="1974850"/>
            <a:ext cx="358775" cy="358775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TextBox 69"/>
          <p:cNvSpPr txBox="1"/>
          <p:nvPr/>
        </p:nvSpPr>
        <p:spPr>
          <a:xfrm>
            <a:off x="574675" y="1257300"/>
            <a:ext cx="2530475" cy="7381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" b="1" dirty="0">
                <a:latin typeface="+mn-lt"/>
                <a:cs typeface="+mn-cs"/>
              </a:rPr>
              <a:t>Реквизиты, необходимые для осуществления выплаты:</a:t>
            </a:r>
          </a:p>
          <a:p>
            <a:pPr marL="4508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" dirty="0">
                <a:latin typeface="+mn-lt"/>
                <a:cs typeface="+mn-cs"/>
              </a:rPr>
              <a:t>1. Номер карты «Мир»</a:t>
            </a:r>
          </a:p>
          <a:p>
            <a:pPr marL="4508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" dirty="0">
                <a:latin typeface="+mn-lt"/>
                <a:cs typeface="+mn-cs"/>
              </a:rPr>
              <a:t>2. Код вида выплаты</a:t>
            </a:r>
          </a:p>
          <a:p>
            <a:pPr marL="4508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" dirty="0">
                <a:latin typeface="+mn-lt"/>
                <a:cs typeface="+mn-cs"/>
              </a:rPr>
              <a:t>3. Дата рождения</a:t>
            </a:r>
          </a:p>
          <a:p>
            <a:pPr marL="4508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" dirty="0">
                <a:latin typeface="+mn-lt"/>
                <a:cs typeface="+mn-cs"/>
              </a:rPr>
              <a:t>4. </a:t>
            </a:r>
            <a:r>
              <a:rPr lang="ru-RU" sz="700" dirty="0" smtClean="0">
                <a:latin typeface="+mn-lt"/>
                <a:cs typeface="+mn-cs"/>
              </a:rPr>
              <a:t>Сумма</a:t>
            </a:r>
          </a:p>
          <a:p>
            <a:pPr marL="4508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" dirty="0" smtClean="0"/>
              <a:t>5. КБК</a:t>
            </a:r>
            <a:endParaRPr lang="ru-RU" sz="700" dirty="0">
              <a:latin typeface="+mn-lt"/>
              <a:cs typeface="+mn-cs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682625" y="2544763"/>
            <a:ext cx="504825" cy="50482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dist="25400" dir="2700000" algn="tl" rotWithShape="0">
              <a:schemeClr val="accent4">
                <a:lumMod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7446" name="Группа 72"/>
          <p:cNvGrpSpPr>
            <a:grpSpLocks/>
          </p:cNvGrpSpPr>
          <p:nvPr/>
        </p:nvGrpSpPr>
        <p:grpSpPr bwMode="auto">
          <a:xfrm>
            <a:off x="694437" y="2620963"/>
            <a:ext cx="479618" cy="798867"/>
            <a:chOff x="2819962" y="2339823"/>
            <a:chExt cx="479329" cy="629350"/>
          </a:xfrm>
        </p:grpSpPr>
        <p:grpSp>
          <p:nvGrpSpPr>
            <p:cNvPr id="74" name="グループ化 100"/>
            <p:cNvGrpSpPr>
              <a:grpSpLocks noChangeAspect="1"/>
            </p:cNvGrpSpPr>
            <p:nvPr/>
          </p:nvGrpSpPr>
          <p:grpSpPr>
            <a:xfrm>
              <a:off x="2915189" y="2339823"/>
              <a:ext cx="288879" cy="366682"/>
              <a:chOff x="506417" y="1928812"/>
              <a:chExt cx="636588" cy="808038"/>
            </a:xfrm>
            <a:solidFill>
              <a:schemeClr val="accent4">
                <a:lumMod val="50000"/>
              </a:schemeClr>
            </a:solidFill>
          </p:grpSpPr>
          <p:sp>
            <p:nvSpPr>
              <p:cNvPr id="76" name="Freeform 32"/>
              <p:cNvSpPr>
                <a:spLocks noEditPoints="1"/>
              </p:cNvSpPr>
              <p:nvPr/>
            </p:nvSpPr>
            <p:spPr bwMode="auto">
              <a:xfrm>
                <a:off x="506417" y="1928812"/>
                <a:ext cx="636588" cy="808038"/>
              </a:xfrm>
              <a:custGeom>
                <a:avLst/>
                <a:gdLst>
                  <a:gd name="T0" fmla="*/ 362 w 367"/>
                  <a:gd name="T1" fmla="*/ 5 h 467"/>
                  <a:gd name="T2" fmla="*/ 350 w 367"/>
                  <a:gd name="T3" fmla="*/ 0 h 467"/>
                  <a:gd name="T4" fmla="*/ 17 w 367"/>
                  <a:gd name="T5" fmla="*/ 0 h 467"/>
                  <a:gd name="T6" fmla="*/ 5 w 367"/>
                  <a:gd name="T7" fmla="*/ 5 h 467"/>
                  <a:gd name="T8" fmla="*/ 0 w 367"/>
                  <a:gd name="T9" fmla="*/ 17 h 467"/>
                  <a:gd name="T10" fmla="*/ 0 w 367"/>
                  <a:gd name="T11" fmla="*/ 451 h 467"/>
                  <a:gd name="T12" fmla="*/ 5 w 367"/>
                  <a:gd name="T13" fmla="*/ 462 h 467"/>
                  <a:gd name="T14" fmla="*/ 17 w 367"/>
                  <a:gd name="T15" fmla="*/ 467 h 467"/>
                  <a:gd name="T16" fmla="*/ 350 w 367"/>
                  <a:gd name="T17" fmla="*/ 467 h 467"/>
                  <a:gd name="T18" fmla="*/ 362 w 367"/>
                  <a:gd name="T19" fmla="*/ 462 h 467"/>
                  <a:gd name="T20" fmla="*/ 367 w 367"/>
                  <a:gd name="T21" fmla="*/ 451 h 467"/>
                  <a:gd name="T22" fmla="*/ 367 w 367"/>
                  <a:gd name="T23" fmla="*/ 17 h 467"/>
                  <a:gd name="T24" fmla="*/ 362 w 367"/>
                  <a:gd name="T25" fmla="*/ 5 h 467"/>
                  <a:gd name="T26" fmla="*/ 334 w 367"/>
                  <a:gd name="T27" fmla="*/ 434 h 467"/>
                  <a:gd name="T28" fmla="*/ 234 w 367"/>
                  <a:gd name="T29" fmla="*/ 434 h 467"/>
                  <a:gd name="T30" fmla="*/ 234 w 367"/>
                  <a:gd name="T31" fmla="*/ 375 h 467"/>
                  <a:gd name="T32" fmla="*/ 231 w 367"/>
                  <a:gd name="T33" fmla="*/ 370 h 467"/>
                  <a:gd name="T34" fmla="*/ 225 w 367"/>
                  <a:gd name="T35" fmla="*/ 367 h 467"/>
                  <a:gd name="T36" fmla="*/ 142 w 367"/>
                  <a:gd name="T37" fmla="*/ 367 h 467"/>
                  <a:gd name="T38" fmla="*/ 136 w 367"/>
                  <a:gd name="T39" fmla="*/ 370 h 467"/>
                  <a:gd name="T40" fmla="*/ 133 w 367"/>
                  <a:gd name="T41" fmla="*/ 375 h 467"/>
                  <a:gd name="T42" fmla="*/ 133 w 367"/>
                  <a:gd name="T43" fmla="*/ 434 h 467"/>
                  <a:gd name="T44" fmla="*/ 33 w 367"/>
                  <a:gd name="T45" fmla="*/ 434 h 467"/>
                  <a:gd name="T46" fmla="*/ 33 w 367"/>
                  <a:gd name="T47" fmla="*/ 33 h 467"/>
                  <a:gd name="T48" fmla="*/ 334 w 367"/>
                  <a:gd name="T49" fmla="*/ 33 h 467"/>
                  <a:gd name="T50" fmla="*/ 334 w 367"/>
                  <a:gd name="T51" fmla="*/ 434 h 467"/>
                  <a:gd name="T52" fmla="*/ 334 w 367"/>
                  <a:gd name="T53" fmla="*/ 434 h 467"/>
                  <a:gd name="T54" fmla="*/ 334 w 367"/>
                  <a:gd name="T55" fmla="*/ 434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7" h="467">
                    <a:moveTo>
                      <a:pt x="362" y="5"/>
                    </a:moveTo>
                    <a:cubicBezTo>
                      <a:pt x="359" y="2"/>
                      <a:pt x="355" y="0"/>
                      <a:pt x="35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8" y="2"/>
                      <a:pt x="5" y="5"/>
                    </a:cubicBezTo>
                    <a:cubicBezTo>
                      <a:pt x="2" y="8"/>
                      <a:pt x="0" y="12"/>
                      <a:pt x="0" y="17"/>
                    </a:cubicBezTo>
                    <a:cubicBezTo>
                      <a:pt x="0" y="451"/>
                      <a:pt x="0" y="451"/>
                      <a:pt x="0" y="451"/>
                    </a:cubicBezTo>
                    <a:cubicBezTo>
                      <a:pt x="0" y="455"/>
                      <a:pt x="2" y="459"/>
                      <a:pt x="5" y="462"/>
                    </a:cubicBezTo>
                    <a:cubicBezTo>
                      <a:pt x="8" y="466"/>
                      <a:pt x="12" y="467"/>
                      <a:pt x="17" y="467"/>
                    </a:cubicBezTo>
                    <a:cubicBezTo>
                      <a:pt x="350" y="467"/>
                      <a:pt x="350" y="467"/>
                      <a:pt x="350" y="467"/>
                    </a:cubicBezTo>
                    <a:cubicBezTo>
                      <a:pt x="355" y="467"/>
                      <a:pt x="359" y="466"/>
                      <a:pt x="362" y="462"/>
                    </a:cubicBezTo>
                    <a:cubicBezTo>
                      <a:pt x="365" y="459"/>
                      <a:pt x="367" y="455"/>
                      <a:pt x="367" y="451"/>
                    </a:cubicBezTo>
                    <a:cubicBezTo>
                      <a:pt x="367" y="17"/>
                      <a:pt x="367" y="17"/>
                      <a:pt x="367" y="17"/>
                    </a:cubicBezTo>
                    <a:cubicBezTo>
                      <a:pt x="367" y="12"/>
                      <a:pt x="365" y="8"/>
                      <a:pt x="362" y="5"/>
                    </a:cubicBezTo>
                    <a:close/>
                    <a:moveTo>
                      <a:pt x="334" y="434"/>
                    </a:moveTo>
                    <a:cubicBezTo>
                      <a:pt x="234" y="434"/>
                      <a:pt x="234" y="434"/>
                      <a:pt x="234" y="434"/>
                    </a:cubicBezTo>
                    <a:cubicBezTo>
                      <a:pt x="234" y="375"/>
                      <a:pt x="234" y="375"/>
                      <a:pt x="234" y="375"/>
                    </a:cubicBezTo>
                    <a:cubicBezTo>
                      <a:pt x="234" y="373"/>
                      <a:pt x="233" y="371"/>
                      <a:pt x="231" y="370"/>
                    </a:cubicBezTo>
                    <a:cubicBezTo>
                      <a:pt x="229" y="368"/>
                      <a:pt x="228" y="367"/>
                      <a:pt x="225" y="367"/>
                    </a:cubicBezTo>
                    <a:cubicBezTo>
                      <a:pt x="142" y="367"/>
                      <a:pt x="142" y="367"/>
                      <a:pt x="142" y="367"/>
                    </a:cubicBezTo>
                    <a:cubicBezTo>
                      <a:pt x="140" y="367"/>
                      <a:pt x="138" y="368"/>
                      <a:pt x="136" y="370"/>
                    </a:cubicBezTo>
                    <a:cubicBezTo>
                      <a:pt x="134" y="371"/>
                      <a:pt x="133" y="373"/>
                      <a:pt x="133" y="375"/>
                    </a:cubicBezTo>
                    <a:cubicBezTo>
                      <a:pt x="133" y="434"/>
                      <a:pt x="133" y="434"/>
                      <a:pt x="133" y="434"/>
                    </a:cubicBezTo>
                    <a:cubicBezTo>
                      <a:pt x="33" y="434"/>
                      <a:pt x="33" y="434"/>
                      <a:pt x="33" y="434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334" y="33"/>
                      <a:pt x="334" y="33"/>
                      <a:pt x="334" y="33"/>
                    </a:cubicBezTo>
                    <a:lnTo>
                      <a:pt x="334" y="434"/>
                    </a:lnTo>
                    <a:close/>
                    <a:moveTo>
                      <a:pt x="334" y="434"/>
                    </a:moveTo>
                    <a:cubicBezTo>
                      <a:pt x="334" y="434"/>
                      <a:pt x="334" y="434"/>
                      <a:pt x="334" y="43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77" name="Freeform 33"/>
              <p:cNvSpPr>
                <a:spLocks noEditPoints="1"/>
              </p:cNvSpPr>
              <p:nvPr/>
            </p:nvSpPr>
            <p:spPr bwMode="auto">
              <a:xfrm>
                <a:off x="622300" y="2506663"/>
                <a:ext cx="57150" cy="57150"/>
              </a:xfrm>
              <a:custGeom>
                <a:avLst/>
                <a:gdLst>
                  <a:gd name="T0" fmla="*/ 8 w 33"/>
                  <a:gd name="T1" fmla="*/ 33 h 33"/>
                  <a:gd name="T2" fmla="*/ 25 w 33"/>
                  <a:gd name="T3" fmla="*/ 33 h 33"/>
                  <a:gd name="T4" fmla="*/ 31 w 33"/>
                  <a:gd name="T5" fmla="*/ 31 h 33"/>
                  <a:gd name="T6" fmla="*/ 33 w 33"/>
                  <a:gd name="T7" fmla="*/ 25 h 33"/>
                  <a:gd name="T8" fmla="*/ 33 w 33"/>
                  <a:gd name="T9" fmla="*/ 8 h 33"/>
                  <a:gd name="T10" fmla="*/ 31 w 33"/>
                  <a:gd name="T11" fmla="*/ 2 h 33"/>
                  <a:gd name="T12" fmla="*/ 25 w 33"/>
                  <a:gd name="T13" fmla="*/ 0 h 33"/>
                  <a:gd name="T14" fmla="*/ 8 w 33"/>
                  <a:gd name="T15" fmla="*/ 0 h 33"/>
                  <a:gd name="T16" fmla="*/ 2 w 33"/>
                  <a:gd name="T17" fmla="*/ 2 h 33"/>
                  <a:gd name="T18" fmla="*/ 0 w 33"/>
                  <a:gd name="T19" fmla="*/ 8 h 33"/>
                  <a:gd name="T20" fmla="*/ 0 w 33"/>
                  <a:gd name="T21" fmla="*/ 25 h 33"/>
                  <a:gd name="T22" fmla="*/ 2 w 33"/>
                  <a:gd name="T23" fmla="*/ 31 h 33"/>
                  <a:gd name="T24" fmla="*/ 8 w 33"/>
                  <a:gd name="T25" fmla="*/ 33 h 33"/>
                  <a:gd name="T26" fmla="*/ 8 w 33"/>
                  <a:gd name="T27" fmla="*/ 33 h 33"/>
                  <a:gd name="T28" fmla="*/ 8 w 33"/>
                  <a:gd name="T2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33">
                    <a:moveTo>
                      <a:pt x="8" y="33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7" y="33"/>
                      <a:pt x="29" y="32"/>
                      <a:pt x="31" y="31"/>
                    </a:cubicBezTo>
                    <a:cubicBezTo>
                      <a:pt x="32" y="29"/>
                      <a:pt x="33" y="27"/>
                      <a:pt x="33" y="25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6"/>
                      <a:pt x="32" y="4"/>
                      <a:pt x="31" y="2"/>
                    </a:cubicBezTo>
                    <a:cubicBezTo>
                      <a:pt x="29" y="1"/>
                      <a:pt x="27" y="0"/>
                      <a:pt x="2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1"/>
                      <a:pt x="2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1" y="29"/>
                      <a:pt x="2" y="31"/>
                    </a:cubicBezTo>
                    <a:cubicBezTo>
                      <a:pt x="4" y="32"/>
                      <a:pt x="6" y="33"/>
                      <a:pt x="8" y="33"/>
                    </a:cubicBezTo>
                    <a:close/>
                    <a:moveTo>
                      <a:pt x="8" y="33"/>
                    </a:moveTo>
                    <a:cubicBezTo>
                      <a:pt x="8" y="33"/>
                      <a:pt x="8" y="33"/>
                      <a:pt x="8" y="33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78" name="Freeform 34"/>
              <p:cNvSpPr>
                <a:spLocks noEditPoints="1"/>
              </p:cNvSpPr>
              <p:nvPr/>
            </p:nvSpPr>
            <p:spPr bwMode="auto">
              <a:xfrm>
                <a:off x="622300" y="2390775"/>
                <a:ext cx="57150" cy="57150"/>
              </a:xfrm>
              <a:custGeom>
                <a:avLst/>
                <a:gdLst>
                  <a:gd name="T0" fmla="*/ 8 w 33"/>
                  <a:gd name="T1" fmla="*/ 33 h 33"/>
                  <a:gd name="T2" fmla="*/ 25 w 33"/>
                  <a:gd name="T3" fmla="*/ 33 h 33"/>
                  <a:gd name="T4" fmla="*/ 31 w 33"/>
                  <a:gd name="T5" fmla="*/ 31 h 33"/>
                  <a:gd name="T6" fmla="*/ 33 w 33"/>
                  <a:gd name="T7" fmla="*/ 25 h 33"/>
                  <a:gd name="T8" fmla="*/ 33 w 33"/>
                  <a:gd name="T9" fmla="*/ 8 h 33"/>
                  <a:gd name="T10" fmla="*/ 31 w 33"/>
                  <a:gd name="T11" fmla="*/ 2 h 33"/>
                  <a:gd name="T12" fmla="*/ 25 w 33"/>
                  <a:gd name="T13" fmla="*/ 0 h 33"/>
                  <a:gd name="T14" fmla="*/ 8 w 33"/>
                  <a:gd name="T15" fmla="*/ 0 h 33"/>
                  <a:gd name="T16" fmla="*/ 2 w 33"/>
                  <a:gd name="T17" fmla="*/ 2 h 33"/>
                  <a:gd name="T18" fmla="*/ 0 w 33"/>
                  <a:gd name="T19" fmla="*/ 8 h 33"/>
                  <a:gd name="T20" fmla="*/ 0 w 33"/>
                  <a:gd name="T21" fmla="*/ 25 h 33"/>
                  <a:gd name="T22" fmla="*/ 2 w 33"/>
                  <a:gd name="T23" fmla="*/ 31 h 33"/>
                  <a:gd name="T24" fmla="*/ 8 w 33"/>
                  <a:gd name="T25" fmla="*/ 33 h 33"/>
                  <a:gd name="T26" fmla="*/ 8 w 33"/>
                  <a:gd name="T27" fmla="*/ 33 h 33"/>
                  <a:gd name="T28" fmla="*/ 8 w 33"/>
                  <a:gd name="T2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33">
                    <a:moveTo>
                      <a:pt x="8" y="33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7" y="33"/>
                      <a:pt x="29" y="33"/>
                      <a:pt x="31" y="31"/>
                    </a:cubicBezTo>
                    <a:cubicBezTo>
                      <a:pt x="32" y="29"/>
                      <a:pt x="33" y="27"/>
                      <a:pt x="33" y="25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6"/>
                      <a:pt x="32" y="4"/>
                      <a:pt x="31" y="2"/>
                    </a:cubicBezTo>
                    <a:cubicBezTo>
                      <a:pt x="29" y="1"/>
                      <a:pt x="27" y="0"/>
                      <a:pt x="2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1"/>
                      <a:pt x="2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1" y="29"/>
                      <a:pt x="2" y="31"/>
                    </a:cubicBezTo>
                    <a:cubicBezTo>
                      <a:pt x="4" y="33"/>
                      <a:pt x="6" y="33"/>
                      <a:pt x="8" y="33"/>
                    </a:cubicBezTo>
                    <a:close/>
                    <a:moveTo>
                      <a:pt x="8" y="33"/>
                    </a:moveTo>
                    <a:cubicBezTo>
                      <a:pt x="8" y="33"/>
                      <a:pt x="8" y="33"/>
                      <a:pt x="8" y="33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79" name="Freeform 35"/>
              <p:cNvSpPr>
                <a:spLocks noEditPoints="1"/>
              </p:cNvSpPr>
              <p:nvPr/>
            </p:nvSpPr>
            <p:spPr bwMode="auto">
              <a:xfrm>
                <a:off x="736600" y="2390775"/>
                <a:ext cx="58738" cy="57150"/>
              </a:xfrm>
              <a:custGeom>
                <a:avLst/>
                <a:gdLst>
                  <a:gd name="T0" fmla="*/ 9 w 34"/>
                  <a:gd name="T1" fmla="*/ 33 h 33"/>
                  <a:gd name="T2" fmla="*/ 26 w 34"/>
                  <a:gd name="T3" fmla="*/ 33 h 33"/>
                  <a:gd name="T4" fmla="*/ 31 w 34"/>
                  <a:gd name="T5" fmla="*/ 31 h 33"/>
                  <a:gd name="T6" fmla="*/ 34 w 34"/>
                  <a:gd name="T7" fmla="*/ 25 h 33"/>
                  <a:gd name="T8" fmla="*/ 34 w 34"/>
                  <a:gd name="T9" fmla="*/ 8 h 33"/>
                  <a:gd name="T10" fmla="*/ 31 w 34"/>
                  <a:gd name="T11" fmla="*/ 2 h 33"/>
                  <a:gd name="T12" fmla="*/ 26 w 34"/>
                  <a:gd name="T13" fmla="*/ 0 h 33"/>
                  <a:gd name="T14" fmla="*/ 9 w 34"/>
                  <a:gd name="T15" fmla="*/ 0 h 33"/>
                  <a:gd name="T16" fmla="*/ 3 w 34"/>
                  <a:gd name="T17" fmla="*/ 2 h 33"/>
                  <a:gd name="T18" fmla="*/ 0 w 34"/>
                  <a:gd name="T19" fmla="*/ 8 h 33"/>
                  <a:gd name="T20" fmla="*/ 0 w 34"/>
                  <a:gd name="T21" fmla="*/ 25 h 33"/>
                  <a:gd name="T22" fmla="*/ 3 w 34"/>
                  <a:gd name="T23" fmla="*/ 31 h 33"/>
                  <a:gd name="T24" fmla="*/ 9 w 34"/>
                  <a:gd name="T25" fmla="*/ 33 h 33"/>
                  <a:gd name="T26" fmla="*/ 9 w 34"/>
                  <a:gd name="T27" fmla="*/ 33 h 33"/>
                  <a:gd name="T28" fmla="*/ 9 w 34"/>
                  <a:gd name="T2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" h="33">
                    <a:moveTo>
                      <a:pt x="9" y="33"/>
                    </a:moveTo>
                    <a:cubicBezTo>
                      <a:pt x="26" y="33"/>
                      <a:pt x="26" y="33"/>
                      <a:pt x="26" y="33"/>
                    </a:cubicBezTo>
                    <a:cubicBezTo>
                      <a:pt x="28" y="33"/>
                      <a:pt x="30" y="33"/>
                      <a:pt x="31" y="31"/>
                    </a:cubicBezTo>
                    <a:cubicBezTo>
                      <a:pt x="33" y="29"/>
                      <a:pt x="34" y="27"/>
                      <a:pt x="34" y="25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6"/>
                      <a:pt x="33" y="4"/>
                      <a:pt x="31" y="2"/>
                    </a:cubicBezTo>
                    <a:cubicBezTo>
                      <a:pt x="30" y="1"/>
                      <a:pt x="28" y="0"/>
                      <a:pt x="2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0"/>
                      <a:pt x="5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1" y="29"/>
                      <a:pt x="3" y="31"/>
                    </a:cubicBezTo>
                    <a:cubicBezTo>
                      <a:pt x="5" y="33"/>
                      <a:pt x="7" y="33"/>
                      <a:pt x="9" y="33"/>
                    </a:cubicBezTo>
                    <a:close/>
                    <a:moveTo>
                      <a:pt x="9" y="33"/>
                    </a:moveTo>
                    <a:cubicBezTo>
                      <a:pt x="9" y="33"/>
                      <a:pt x="9" y="33"/>
                      <a:pt x="9" y="33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80" name="Freeform 36"/>
              <p:cNvSpPr>
                <a:spLocks noEditPoints="1"/>
              </p:cNvSpPr>
              <p:nvPr/>
            </p:nvSpPr>
            <p:spPr bwMode="auto">
              <a:xfrm>
                <a:off x="622300" y="2274888"/>
                <a:ext cx="57150" cy="58738"/>
              </a:xfrm>
              <a:custGeom>
                <a:avLst/>
                <a:gdLst>
                  <a:gd name="T0" fmla="*/ 8 w 33"/>
                  <a:gd name="T1" fmla="*/ 34 h 34"/>
                  <a:gd name="T2" fmla="*/ 25 w 33"/>
                  <a:gd name="T3" fmla="*/ 34 h 34"/>
                  <a:gd name="T4" fmla="*/ 31 w 33"/>
                  <a:gd name="T5" fmla="*/ 31 h 34"/>
                  <a:gd name="T6" fmla="*/ 33 w 33"/>
                  <a:gd name="T7" fmla="*/ 25 h 34"/>
                  <a:gd name="T8" fmla="*/ 33 w 33"/>
                  <a:gd name="T9" fmla="*/ 9 h 34"/>
                  <a:gd name="T10" fmla="*/ 31 w 33"/>
                  <a:gd name="T11" fmla="*/ 3 h 34"/>
                  <a:gd name="T12" fmla="*/ 25 w 33"/>
                  <a:gd name="T13" fmla="*/ 0 h 34"/>
                  <a:gd name="T14" fmla="*/ 8 w 33"/>
                  <a:gd name="T15" fmla="*/ 0 h 34"/>
                  <a:gd name="T16" fmla="*/ 2 w 33"/>
                  <a:gd name="T17" fmla="*/ 3 h 34"/>
                  <a:gd name="T18" fmla="*/ 0 w 33"/>
                  <a:gd name="T19" fmla="*/ 9 h 34"/>
                  <a:gd name="T20" fmla="*/ 0 w 33"/>
                  <a:gd name="T21" fmla="*/ 25 h 34"/>
                  <a:gd name="T22" fmla="*/ 2 w 33"/>
                  <a:gd name="T23" fmla="*/ 31 h 34"/>
                  <a:gd name="T24" fmla="*/ 8 w 33"/>
                  <a:gd name="T25" fmla="*/ 34 h 34"/>
                  <a:gd name="T26" fmla="*/ 8 w 33"/>
                  <a:gd name="T27" fmla="*/ 34 h 34"/>
                  <a:gd name="T28" fmla="*/ 8 w 33"/>
                  <a:gd name="T2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34">
                    <a:moveTo>
                      <a:pt x="8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7" y="34"/>
                      <a:pt x="29" y="33"/>
                      <a:pt x="31" y="31"/>
                    </a:cubicBezTo>
                    <a:cubicBezTo>
                      <a:pt x="32" y="29"/>
                      <a:pt x="33" y="28"/>
                      <a:pt x="33" y="25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6"/>
                      <a:pt x="32" y="4"/>
                      <a:pt x="31" y="3"/>
                    </a:cubicBezTo>
                    <a:cubicBezTo>
                      <a:pt x="29" y="1"/>
                      <a:pt x="27" y="0"/>
                      <a:pt x="2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1"/>
                      <a:pt x="2" y="3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8"/>
                      <a:pt x="1" y="29"/>
                      <a:pt x="2" y="31"/>
                    </a:cubicBezTo>
                    <a:cubicBezTo>
                      <a:pt x="4" y="33"/>
                      <a:pt x="6" y="34"/>
                      <a:pt x="8" y="34"/>
                    </a:cubicBezTo>
                    <a:close/>
                    <a:moveTo>
                      <a:pt x="8" y="34"/>
                    </a:moveTo>
                    <a:cubicBezTo>
                      <a:pt x="8" y="34"/>
                      <a:pt x="8" y="34"/>
                      <a:pt x="8" y="3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81" name="Freeform 37"/>
              <p:cNvSpPr>
                <a:spLocks noEditPoints="1"/>
              </p:cNvSpPr>
              <p:nvPr/>
            </p:nvSpPr>
            <p:spPr bwMode="auto">
              <a:xfrm>
                <a:off x="969963" y="2506663"/>
                <a:ext cx="57150" cy="57150"/>
              </a:xfrm>
              <a:custGeom>
                <a:avLst/>
                <a:gdLst>
                  <a:gd name="T0" fmla="*/ 8 w 33"/>
                  <a:gd name="T1" fmla="*/ 33 h 33"/>
                  <a:gd name="T2" fmla="*/ 25 w 33"/>
                  <a:gd name="T3" fmla="*/ 33 h 33"/>
                  <a:gd name="T4" fmla="*/ 31 w 33"/>
                  <a:gd name="T5" fmla="*/ 31 h 33"/>
                  <a:gd name="T6" fmla="*/ 33 w 33"/>
                  <a:gd name="T7" fmla="*/ 25 h 33"/>
                  <a:gd name="T8" fmla="*/ 33 w 33"/>
                  <a:gd name="T9" fmla="*/ 8 h 33"/>
                  <a:gd name="T10" fmla="*/ 31 w 33"/>
                  <a:gd name="T11" fmla="*/ 2 h 33"/>
                  <a:gd name="T12" fmla="*/ 25 w 33"/>
                  <a:gd name="T13" fmla="*/ 0 h 33"/>
                  <a:gd name="T14" fmla="*/ 8 w 33"/>
                  <a:gd name="T15" fmla="*/ 0 h 33"/>
                  <a:gd name="T16" fmla="*/ 2 w 33"/>
                  <a:gd name="T17" fmla="*/ 2 h 33"/>
                  <a:gd name="T18" fmla="*/ 0 w 33"/>
                  <a:gd name="T19" fmla="*/ 8 h 33"/>
                  <a:gd name="T20" fmla="*/ 0 w 33"/>
                  <a:gd name="T21" fmla="*/ 25 h 33"/>
                  <a:gd name="T22" fmla="*/ 2 w 33"/>
                  <a:gd name="T23" fmla="*/ 31 h 33"/>
                  <a:gd name="T24" fmla="*/ 8 w 33"/>
                  <a:gd name="T25" fmla="*/ 33 h 33"/>
                  <a:gd name="T26" fmla="*/ 8 w 33"/>
                  <a:gd name="T27" fmla="*/ 33 h 33"/>
                  <a:gd name="T28" fmla="*/ 8 w 33"/>
                  <a:gd name="T2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33">
                    <a:moveTo>
                      <a:pt x="8" y="33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7" y="33"/>
                      <a:pt x="29" y="32"/>
                      <a:pt x="31" y="31"/>
                    </a:cubicBezTo>
                    <a:cubicBezTo>
                      <a:pt x="33" y="29"/>
                      <a:pt x="33" y="27"/>
                      <a:pt x="33" y="25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6"/>
                      <a:pt x="33" y="4"/>
                      <a:pt x="31" y="2"/>
                    </a:cubicBezTo>
                    <a:cubicBezTo>
                      <a:pt x="29" y="1"/>
                      <a:pt x="27" y="0"/>
                      <a:pt x="2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1"/>
                      <a:pt x="2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1" y="29"/>
                      <a:pt x="2" y="31"/>
                    </a:cubicBezTo>
                    <a:cubicBezTo>
                      <a:pt x="4" y="32"/>
                      <a:pt x="6" y="33"/>
                      <a:pt x="8" y="33"/>
                    </a:cubicBezTo>
                    <a:close/>
                    <a:moveTo>
                      <a:pt x="8" y="33"/>
                    </a:moveTo>
                    <a:cubicBezTo>
                      <a:pt x="8" y="33"/>
                      <a:pt x="8" y="33"/>
                      <a:pt x="8" y="33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82" name="Freeform 38"/>
              <p:cNvSpPr>
                <a:spLocks noEditPoints="1"/>
              </p:cNvSpPr>
              <p:nvPr/>
            </p:nvSpPr>
            <p:spPr bwMode="auto">
              <a:xfrm>
                <a:off x="852488" y="2390775"/>
                <a:ext cx="60325" cy="57150"/>
              </a:xfrm>
              <a:custGeom>
                <a:avLst/>
                <a:gdLst>
                  <a:gd name="T0" fmla="*/ 9 w 34"/>
                  <a:gd name="T1" fmla="*/ 33 h 33"/>
                  <a:gd name="T2" fmla="*/ 25 w 34"/>
                  <a:gd name="T3" fmla="*/ 33 h 33"/>
                  <a:gd name="T4" fmla="*/ 31 w 34"/>
                  <a:gd name="T5" fmla="*/ 31 h 33"/>
                  <a:gd name="T6" fmla="*/ 34 w 34"/>
                  <a:gd name="T7" fmla="*/ 25 h 33"/>
                  <a:gd name="T8" fmla="*/ 34 w 34"/>
                  <a:gd name="T9" fmla="*/ 8 h 33"/>
                  <a:gd name="T10" fmla="*/ 31 w 34"/>
                  <a:gd name="T11" fmla="*/ 2 h 33"/>
                  <a:gd name="T12" fmla="*/ 25 w 34"/>
                  <a:gd name="T13" fmla="*/ 0 h 33"/>
                  <a:gd name="T14" fmla="*/ 9 w 34"/>
                  <a:gd name="T15" fmla="*/ 0 h 33"/>
                  <a:gd name="T16" fmla="*/ 3 w 34"/>
                  <a:gd name="T17" fmla="*/ 2 h 33"/>
                  <a:gd name="T18" fmla="*/ 0 w 34"/>
                  <a:gd name="T19" fmla="*/ 8 h 33"/>
                  <a:gd name="T20" fmla="*/ 0 w 34"/>
                  <a:gd name="T21" fmla="*/ 25 h 33"/>
                  <a:gd name="T22" fmla="*/ 3 w 34"/>
                  <a:gd name="T23" fmla="*/ 31 h 33"/>
                  <a:gd name="T24" fmla="*/ 9 w 34"/>
                  <a:gd name="T25" fmla="*/ 33 h 33"/>
                  <a:gd name="T26" fmla="*/ 9 w 34"/>
                  <a:gd name="T27" fmla="*/ 33 h 33"/>
                  <a:gd name="T28" fmla="*/ 9 w 34"/>
                  <a:gd name="T2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" h="33">
                    <a:moveTo>
                      <a:pt x="9" y="33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8" y="33"/>
                      <a:pt x="29" y="33"/>
                      <a:pt x="31" y="31"/>
                    </a:cubicBezTo>
                    <a:cubicBezTo>
                      <a:pt x="33" y="29"/>
                      <a:pt x="34" y="27"/>
                      <a:pt x="34" y="25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6"/>
                      <a:pt x="33" y="4"/>
                      <a:pt x="31" y="2"/>
                    </a:cubicBezTo>
                    <a:cubicBezTo>
                      <a:pt x="29" y="1"/>
                      <a:pt x="28" y="0"/>
                      <a:pt x="2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1" y="29"/>
                      <a:pt x="3" y="31"/>
                    </a:cubicBezTo>
                    <a:cubicBezTo>
                      <a:pt x="4" y="33"/>
                      <a:pt x="6" y="33"/>
                      <a:pt x="9" y="33"/>
                    </a:cubicBezTo>
                    <a:close/>
                    <a:moveTo>
                      <a:pt x="9" y="33"/>
                    </a:moveTo>
                    <a:cubicBezTo>
                      <a:pt x="9" y="33"/>
                      <a:pt x="9" y="33"/>
                      <a:pt x="9" y="33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83" name="Freeform 39"/>
              <p:cNvSpPr>
                <a:spLocks noEditPoints="1"/>
              </p:cNvSpPr>
              <p:nvPr/>
            </p:nvSpPr>
            <p:spPr bwMode="auto">
              <a:xfrm>
                <a:off x="736600" y="2274888"/>
                <a:ext cx="58738" cy="58738"/>
              </a:xfrm>
              <a:custGeom>
                <a:avLst/>
                <a:gdLst>
                  <a:gd name="T0" fmla="*/ 9 w 34"/>
                  <a:gd name="T1" fmla="*/ 34 h 34"/>
                  <a:gd name="T2" fmla="*/ 26 w 34"/>
                  <a:gd name="T3" fmla="*/ 34 h 34"/>
                  <a:gd name="T4" fmla="*/ 31 w 34"/>
                  <a:gd name="T5" fmla="*/ 31 h 34"/>
                  <a:gd name="T6" fmla="*/ 34 w 34"/>
                  <a:gd name="T7" fmla="*/ 25 h 34"/>
                  <a:gd name="T8" fmla="*/ 34 w 34"/>
                  <a:gd name="T9" fmla="*/ 9 h 34"/>
                  <a:gd name="T10" fmla="*/ 31 w 34"/>
                  <a:gd name="T11" fmla="*/ 3 h 34"/>
                  <a:gd name="T12" fmla="*/ 26 w 34"/>
                  <a:gd name="T13" fmla="*/ 0 h 34"/>
                  <a:gd name="T14" fmla="*/ 9 w 34"/>
                  <a:gd name="T15" fmla="*/ 0 h 34"/>
                  <a:gd name="T16" fmla="*/ 3 w 34"/>
                  <a:gd name="T17" fmla="*/ 3 h 34"/>
                  <a:gd name="T18" fmla="*/ 0 w 34"/>
                  <a:gd name="T19" fmla="*/ 9 h 34"/>
                  <a:gd name="T20" fmla="*/ 0 w 34"/>
                  <a:gd name="T21" fmla="*/ 25 h 34"/>
                  <a:gd name="T22" fmla="*/ 3 w 34"/>
                  <a:gd name="T23" fmla="*/ 31 h 34"/>
                  <a:gd name="T24" fmla="*/ 9 w 34"/>
                  <a:gd name="T25" fmla="*/ 34 h 34"/>
                  <a:gd name="T26" fmla="*/ 9 w 34"/>
                  <a:gd name="T27" fmla="*/ 34 h 34"/>
                  <a:gd name="T28" fmla="*/ 9 w 34"/>
                  <a:gd name="T2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" h="34">
                    <a:moveTo>
                      <a:pt x="9" y="34"/>
                    </a:moveTo>
                    <a:cubicBezTo>
                      <a:pt x="26" y="34"/>
                      <a:pt x="26" y="34"/>
                      <a:pt x="26" y="34"/>
                    </a:cubicBezTo>
                    <a:cubicBezTo>
                      <a:pt x="28" y="34"/>
                      <a:pt x="30" y="33"/>
                      <a:pt x="31" y="31"/>
                    </a:cubicBezTo>
                    <a:cubicBezTo>
                      <a:pt x="33" y="29"/>
                      <a:pt x="34" y="28"/>
                      <a:pt x="34" y="25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6"/>
                      <a:pt x="33" y="4"/>
                      <a:pt x="31" y="3"/>
                    </a:cubicBezTo>
                    <a:cubicBezTo>
                      <a:pt x="30" y="1"/>
                      <a:pt x="28" y="0"/>
                      <a:pt x="2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0"/>
                      <a:pt x="5" y="1"/>
                      <a:pt x="3" y="3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8"/>
                      <a:pt x="1" y="29"/>
                      <a:pt x="3" y="31"/>
                    </a:cubicBezTo>
                    <a:cubicBezTo>
                      <a:pt x="5" y="33"/>
                      <a:pt x="7" y="34"/>
                      <a:pt x="9" y="34"/>
                    </a:cubicBezTo>
                    <a:close/>
                    <a:moveTo>
                      <a:pt x="9" y="34"/>
                    </a:moveTo>
                    <a:cubicBezTo>
                      <a:pt x="9" y="34"/>
                      <a:pt x="9" y="34"/>
                      <a:pt x="9" y="3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84" name="Freeform 40"/>
              <p:cNvSpPr>
                <a:spLocks noEditPoints="1"/>
              </p:cNvSpPr>
              <p:nvPr/>
            </p:nvSpPr>
            <p:spPr bwMode="auto">
              <a:xfrm>
                <a:off x="622300" y="2159000"/>
                <a:ext cx="57150" cy="58738"/>
              </a:xfrm>
              <a:custGeom>
                <a:avLst/>
                <a:gdLst>
                  <a:gd name="T0" fmla="*/ 8 w 33"/>
                  <a:gd name="T1" fmla="*/ 34 h 34"/>
                  <a:gd name="T2" fmla="*/ 25 w 33"/>
                  <a:gd name="T3" fmla="*/ 34 h 34"/>
                  <a:gd name="T4" fmla="*/ 31 w 33"/>
                  <a:gd name="T5" fmla="*/ 31 h 34"/>
                  <a:gd name="T6" fmla="*/ 33 w 33"/>
                  <a:gd name="T7" fmla="*/ 26 h 34"/>
                  <a:gd name="T8" fmla="*/ 33 w 33"/>
                  <a:gd name="T9" fmla="*/ 9 h 34"/>
                  <a:gd name="T10" fmla="*/ 31 w 33"/>
                  <a:gd name="T11" fmla="*/ 3 h 34"/>
                  <a:gd name="T12" fmla="*/ 25 w 33"/>
                  <a:gd name="T13" fmla="*/ 0 h 34"/>
                  <a:gd name="T14" fmla="*/ 8 w 33"/>
                  <a:gd name="T15" fmla="*/ 0 h 34"/>
                  <a:gd name="T16" fmla="*/ 2 w 33"/>
                  <a:gd name="T17" fmla="*/ 3 h 34"/>
                  <a:gd name="T18" fmla="*/ 0 w 33"/>
                  <a:gd name="T19" fmla="*/ 9 h 34"/>
                  <a:gd name="T20" fmla="*/ 0 w 33"/>
                  <a:gd name="T21" fmla="*/ 26 h 34"/>
                  <a:gd name="T22" fmla="*/ 2 w 33"/>
                  <a:gd name="T23" fmla="*/ 31 h 34"/>
                  <a:gd name="T24" fmla="*/ 8 w 33"/>
                  <a:gd name="T25" fmla="*/ 34 h 34"/>
                  <a:gd name="T26" fmla="*/ 8 w 33"/>
                  <a:gd name="T27" fmla="*/ 34 h 34"/>
                  <a:gd name="T28" fmla="*/ 8 w 33"/>
                  <a:gd name="T2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34">
                    <a:moveTo>
                      <a:pt x="8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7" y="34"/>
                      <a:pt x="29" y="33"/>
                      <a:pt x="31" y="31"/>
                    </a:cubicBezTo>
                    <a:cubicBezTo>
                      <a:pt x="32" y="30"/>
                      <a:pt x="33" y="28"/>
                      <a:pt x="33" y="26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7"/>
                      <a:pt x="32" y="5"/>
                      <a:pt x="31" y="3"/>
                    </a:cubicBezTo>
                    <a:cubicBezTo>
                      <a:pt x="29" y="1"/>
                      <a:pt x="27" y="0"/>
                      <a:pt x="2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1"/>
                      <a:pt x="2" y="3"/>
                    </a:cubicBezTo>
                    <a:cubicBezTo>
                      <a:pt x="1" y="5"/>
                      <a:pt x="0" y="7"/>
                      <a:pt x="0" y="9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1" y="30"/>
                      <a:pt x="2" y="31"/>
                    </a:cubicBezTo>
                    <a:cubicBezTo>
                      <a:pt x="4" y="33"/>
                      <a:pt x="6" y="34"/>
                      <a:pt x="8" y="34"/>
                    </a:cubicBezTo>
                    <a:close/>
                    <a:moveTo>
                      <a:pt x="8" y="34"/>
                    </a:moveTo>
                    <a:cubicBezTo>
                      <a:pt x="8" y="34"/>
                      <a:pt x="8" y="34"/>
                      <a:pt x="8" y="3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85" name="Freeform 41"/>
              <p:cNvSpPr>
                <a:spLocks noEditPoints="1"/>
              </p:cNvSpPr>
              <p:nvPr/>
            </p:nvSpPr>
            <p:spPr bwMode="auto">
              <a:xfrm>
                <a:off x="969963" y="2390775"/>
                <a:ext cx="57150" cy="57150"/>
              </a:xfrm>
              <a:custGeom>
                <a:avLst/>
                <a:gdLst>
                  <a:gd name="T0" fmla="*/ 8 w 33"/>
                  <a:gd name="T1" fmla="*/ 33 h 33"/>
                  <a:gd name="T2" fmla="*/ 25 w 33"/>
                  <a:gd name="T3" fmla="*/ 33 h 33"/>
                  <a:gd name="T4" fmla="*/ 31 w 33"/>
                  <a:gd name="T5" fmla="*/ 31 h 33"/>
                  <a:gd name="T6" fmla="*/ 33 w 33"/>
                  <a:gd name="T7" fmla="*/ 25 h 33"/>
                  <a:gd name="T8" fmla="*/ 33 w 33"/>
                  <a:gd name="T9" fmla="*/ 8 h 33"/>
                  <a:gd name="T10" fmla="*/ 31 w 33"/>
                  <a:gd name="T11" fmla="*/ 2 h 33"/>
                  <a:gd name="T12" fmla="*/ 25 w 33"/>
                  <a:gd name="T13" fmla="*/ 0 h 33"/>
                  <a:gd name="T14" fmla="*/ 8 w 33"/>
                  <a:gd name="T15" fmla="*/ 0 h 33"/>
                  <a:gd name="T16" fmla="*/ 2 w 33"/>
                  <a:gd name="T17" fmla="*/ 2 h 33"/>
                  <a:gd name="T18" fmla="*/ 0 w 33"/>
                  <a:gd name="T19" fmla="*/ 8 h 33"/>
                  <a:gd name="T20" fmla="*/ 0 w 33"/>
                  <a:gd name="T21" fmla="*/ 25 h 33"/>
                  <a:gd name="T22" fmla="*/ 2 w 33"/>
                  <a:gd name="T23" fmla="*/ 31 h 33"/>
                  <a:gd name="T24" fmla="*/ 8 w 33"/>
                  <a:gd name="T25" fmla="*/ 33 h 33"/>
                  <a:gd name="T26" fmla="*/ 8 w 33"/>
                  <a:gd name="T27" fmla="*/ 33 h 33"/>
                  <a:gd name="T28" fmla="*/ 8 w 33"/>
                  <a:gd name="T2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33">
                    <a:moveTo>
                      <a:pt x="8" y="33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7" y="33"/>
                      <a:pt x="29" y="33"/>
                      <a:pt x="31" y="31"/>
                    </a:cubicBezTo>
                    <a:cubicBezTo>
                      <a:pt x="33" y="29"/>
                      <a:pt x="33" y="27"/>
                      <a:pt x="33" y="25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6"/>
                      <a:pt x="33" y="4"/>
                      <a:pt x="31" y="2"/>
                    </a:cubicBezTo>
                    <a:cubicBezTo>
                      <a:pt x="29" y="1"/>
                      <a:pt x="27" y="0"/>
                      <a:pt x="2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1"/>
                      <a:pt x="2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1" y="29"/>
                      <a:pt x="2" y="31"/>
                    </a:cubicBezTo>
                    <a:cubicBezTo>
                      <a:pt x="4" y="33"/>
                      <a:pt x="6" y="33"/>
                      <a:pt x="8" y="33"/>
                    </a:cubicBezTo>
                    <a:close/>
                    <a:moveTo>
                      <a:pt x="8" y="33"/>
                    </a:moveTo>
                    <a:cubicBezTo>
                      <a:pt x="8" y="33"/>
                      <a:pt x="8" y="33"/>
                      <a:pt x="8" y="33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86" name="Freeform 42"/>
              <p:cNvSpPr>
                <a:spLocks noEditPoints="1"/>
              </p:cNvSpPr>
              <p:nvPr/>
            </p:nvSpPr>
            <p:spPr bwMode="auto">
              <a:xfrm>
                <a:off x="852488" y="2274888"/>
                <a:ext cx="60325" cy="58738"/>
              </a:xfrm>
              <a:custGeom>
                <a:avLst/>
                <a:gdLst>
                  <a:gd name="T0" fmla="*/ 9 w 34"/>
                  <a:gd name="T1" fmla="*/ 34 h 34"/>
                  <a:gd name="T2" fmla="*/ 25 w 34"/>
                  <a:gd name="T3" fmla="*/ 34 h 34"/>
                  <a:gd name="T4" fmla="*/ 31 w 34"/>
                  <a:gd name="T5" fmla="*/ 31 h 34"/>
                  <a:gd name="T6" fmla="*/ 34 w 34"/>
                  <a:gd name="T7" fmla="*/ 25 h 34"/>
                  <a:gd name="T8" fmla="*/ 34 w 34"/>
                  <a:gd name="T9" fmla="*/ 9 h 34"/>
                  <a:gd name="T10" fmla="*/ 31 w 34"/>
                  <a:gd name="T11" fmla="*/ 3 h 34"/>
                  <a:gd name="T12" fmla="*/ 25 w 34"/>
                  <a:gd name="T13" fmla="*/ 0 h 34"/>
                  <a:gd name="T14" fmla="*/ 9 w 34"/>
                  <a:gd name="T15" fmla="*/ 0 h 34"/>
                  <a:gd name="T16" fmla="*/ 3 w 34"/>
                  <a:gd name="T17" fmla="*/ 3 h 34"/>
                  <a:gd name="T18" fmla="*/ 0 w 34"/>
                  <a:gd name="T19" fmla="*/ 9 h 34"/>
                  <a:gd name="T20" fmla="*/ 0 w 34"/>
                  <a:gd name="T21" fmla="*/ 25 h 34"/>
                  <a:gd name="T22" fmla="*/ 3 w 34"/>
                  <a:gd name="T23" fmla="*/ 31 h 34"/>
                  <a:gd name="T24" fmla="*/ 9 w 34"/>
                  <a:gd name="T25" fmla="*/ 34 h 34"/>
                  <a:gd name="T26" fmla="*/ 9 w 34"/>
                  <a:gd name="T27" fmla="*/ 34 h 34"/>
                  <a:gd name="T28" fmla="*/ 9 w 34"/>
                  <a:gd name="T2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" h="34">
                    <a:moveTo>
                      <a:pt x="9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8" y="34"/>
                      <a:pt x="29" y="33"/>
                      <a:pt x="31" y="31"/>
                    </a:cubicBezTo>
                    <a:cubicBezTo>
                      <a:pt x="33" y="29"/>
                      <a:pt x="34" y="28"/>
                      <a:pt x="34" y="25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6"/>
                      <a:pt x="33" y="4"/>
                      <a:pt x="31" y="3"/>
                    </a:cubicBezTo>
                    <a:cubicBezTo>
                      <a:pt x="29" y="1"/>
                      <a:pt x="28" y="0"/>
                      <a:pt x="2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8"/>
                      <a:pt x="1" y="29"/>
                      <a:pt x="3" y="31"/>
                    </a:cubicBezTo>
                    <a:cubicBezTo>
                      <a:pt x="4" y="33"/>
                      <a:pt x="6" y="34"/>
                      <a:pt x="9" y="34"/>
                    </a:cubicBezTo>
                    <a:close/>
                    <a:moveTo>
                      <a:pt x="9" y="34"/>
                    </a:moveTo>
                    <a:cubicBezTo>
                      <a:pt x="9" y="34"/>
                      <a:pt x="9" y="34"/>
                      <a:pt x="9" y="3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87" name="Freeform 43"/>
              <p:cNvSpPr>
                <a:spLocks noEditPoints="1"/>
              </p:cNvSpPr>
              <p:nvPr/>
            </p:nvSpPr>
            <p:spPr bwMode="auto">
              <a:xfrm>
                <a:off x="736600" y="2159000"/>
                <a:ext cx="58738" cy="58738"/>
              </a:xfrm>
              <a:custGeom>
                <a:avLst/>
                <a:gdLst>
                  <a:gd name="T0" fmla="*/ 9 w 34"/>
                  <a:gd name="T1" fmla="*/ 34 h 34"/>
                  <a:gd name="T2" fmla="*/ 26 w 34"/>
                  <a:gd name="T3" fmla="*/ 34 h 34"/>
                  <a:gd name="T4" fmla="*/ 31 w 34"/>
                  <a:gd name="T5" fmla="*/ 31 h 34"/>
                  <a:gd name="T6" fmla="*/ 34 w 34"/>
                  <a:gd name="T7" fmla="*/ 26 h 34"/>
                  <a:gd name="T8" fmla="*/ 34 w 34"/>
                  <a:gd name="T9" fmla="*/ 9 h 34"/>
                  <a:gd name="T10" fmla="*/ 31 w 34"/>
                  <a:gd name="T11" fmla="*/ 3 h 34"/>
                  <a:gd name="T12" fmla="*/ 26 w 34"/>
                  <a:gd name="T13" fmla="*/ 0 h 34"/>
                  <a:gd name="T14" fmla="*/ 9 w 34"/>
                  <a:gd name="T15" fmla="*/ 0 h 34"/>
                  <a:gd name="T16" fmla="*/ 3 w 34"/>
                  <a:gd name="T17" fmla="*/ 3 h 34"/>
                  <a:gd name="T18" fmla="*/ 0 w 34"/>
                  <a:gd name="T19" fmla="*/ 9 h 34"/>
                  <a:gd name="T20" fmla="*/ 0 w 34"/>
                  <a:gd name="T21" fmla="*/ 26 h 34"/>
                  <a:gd name="T22" fmla="*/ 3 w 34"/>
                  <a:gd name="T23" fmla="*/ 31 h 34"/>
                  <a:gd name="T24" fmla="*/ 9 w 34"/>
                  <a:gd name="T25" fmla="*/ 34 h 34"/>
                  <a:gd name="T26" fmla="*/ 9 w 34"/>
                  <a:gd name="T27" fmla="*/ 34 h 34"/>
                  <a:gd name="T28" fmla="*/ 9 w 34"/>
                  <a:gd name="T2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" h="34">
                    <a:moveTo>
                      <a:pt x="9" y="34"/>
                    </a:moveTo>
                    <a:cubicBezTo>
                      <a:pt x="26" y="34"/>
                      <a:pt x="26" y="34"/>
                      <a:pt x="26" y="34"/>
                    </a:cubicBezTo>
                    <a:cubicBezTo>
                      <a:pt x="28" y="34"/>
                      <a:pt x="30" y="33"/>
                      <a:pt x="31" y="31"/>
                    </a:cubicBezTo>
                    <a:cubicBezTo>
                      <a:pt x="33" y="30"/>
                      <a:pt x="34" y="28"/>
                      <a:pt x="34" y="26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7"/>
                      <a:pt x="33" y="5"/>
                      <a:pt x="31" y="3"/>
                    </a:cubicBezTo>
                    <a:cubicBezTo>
                      <a:pt x="30" y="1"/>
                      <a:pt x="28" y="0"/>
                      <a:pt x="2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0"/>
                      <a:pt x="5" y="1"/>
                      <a:pt x="3" y="3"/>
                    </a:cubicBezTo>
                    <a:cubicBezTo>
                      <a:pt x="1" y="5"/>
                      <a:pt x="0" y="7"/>
                      <a:pt x="0" y="9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1" y="30"/>
                      <a:pt x="3" y="31"/>
                    </a:cubicBezTo>
                    <a:cubicBezTo>
                      <a:pt x="5" y="33"/>
                      <a:pt x="7" y="34"/>
                      <a:pt x="9" y="34"/>
                    </a:cubicBezTo>
                    <a:close/>
                    <a:moveTo>
                      <a:pt x="9" y="34"/>
                    </a:moveTo>
                    <a:cubicBezTo>
                      <a:pt x="9" y="34"/>
                      <a:pt x="9" y="34"/>
                      <a:pt x="9" y="3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88" name="Freeform 44"/>
              <p:cNvSpPr>
                <a:spLocks noEditPoints="1"/>
              </p:cNvSpPr>
              <p:nvPr/>
            </p:nvSpPr>
            <p:spPr bwMode="auto">
              <a:xfrm>
                <a:off x="622300" y="2044700"/>
                <a:ext cx="57150" cy="57150"/>
              </a:xfrm>
              <a:custGeom>
                <a:avLst/>
                <a:gdLst>
                  <a:gd name="T0" fmla="*/ 8 w 33"/>
                  <a:gd name="T1" fmla="*/ 33 h 33"/>
                  <a:gd name="T2" fmla="*/ 25 w 33"/>
                  <a:gd name="T3" fmla="*/ 33 h 33"/>
                  <a:gd name="T4" fmla="*/ 31 w 33"/>
                  <a:gd name="T5" fmla="*/ 31 h 33"/>
                  <a:gd name="T6" fmla="*/ 33 w 33"/>
                  <a:gd name="T7" fmla="*/ 25 h 33"/>
                  <a:gd name="T8" fmla="*/ 33 w 33"/>
                  <a:gd name="T9" fmla="*/ 8 h 33"/>
                  <a:gd name="T10" fmla="*/ 31 w 33"/>
                  <a:gd name="T11" fmla="*/ 2 h 33"/>
                  <a:gd name="T12" fmla="*/ 25 w 33"/>
                  <a:gd name="T13" fmla="*/ 0 h 33"/>
                  <a:gd name="T14" fmla="*/ 8 w 33"/>
                  <a:gd name="T15" fmla="*/ 0 h 33"/>
                  <a:gd name="T16" fmla="*/ 2 w 33"/>
                  <a:gd name="T17" fmla="*/ 2 h 33"/>
                  <a:gd name="T18" fmla="*/ 0 w 33"/>
                  <a:gd name="T19" fmla="*/ 8 h 33"/>
                  <a:gd name="T20" fmla="*/ 0 w 33"/>
                  <a:gd name="T21" fmla="*/ 25 h 33"/>
                  <a:gd name="T22" fmla="*/ 2 w 33"/>
                  <a:gd name="T23" fmla="*/ 31 h 33"/>
                  <a:gd name="T24" fmla="*/ 8 w 33"/>
                  <a:gd name="T25" fmla="*/ 33 h 33"/>
                  <a:gd name="T26" fmla="*/ 8 w 33"/>
                  <a:gd name="T27" fmla="*/ 33 h 33"/>
                  <a:gd name="T28" fmla="*/ 8 w 33"/>
                  <a:gd name="T2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33">
                    <a:moveTo>
                      <a:pt x="8" y="33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7" y="33"/>
                      <a:pt x="29" y="32"/>
                      <a:pt x="31" y="31"/>
                    </a:cubicBezTo>
                    <a:cubicBezTo>
                      <a:pt x="32" y="29"/>
                      <a:pt x="33" y="27"/>
                      <a:pt x="33" y="25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6"/>
                      <a:pt x="32" y="4"/>
                      <a:pt x="31" y="2"/>
                    </a:cubicBezTo>
                    <a:cubicBezTo>
                      <a:pt x="29" y="1"/>
                      <a:pt x="27" y="0"/>
                      <a:pt x="2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1"/>
                      <a:pt x="2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1" y="29"/>
                      <a:pt x="2" y="31"/>
                    </a:cubicBezTo>
                    <a:cubicBezTo>
                      <a:pt x="4" y="32"/>
                      <a:pt x="6" y="33"/>
                      <a:pt x="8" y="33"/>
                    </a:cubicBezTo>
                    <a:close/>
                    <a:moveTo>
                      <a:pt x="8" y="33"/>
                    </a:moveTo>
                    <a:cubicBezTo>
                      <a:pt x="8" y="33"/>
                      <a:pt x="8" y="33"/>
                      <a:pt x="8" y="33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89" name="Freeform 45"/>
              <p:cNvSpPr>
                <a:spLocks noEditPoints="1"/>
              </p:cNvSpPr>
              <p:nvPr/>
            </p:nvSpPr>
            <p:spPr bwMode="auto">
              <a:xfrm>
                <a:off x="969963" y="2274888"/>
                <a:ext cx="57150" cy="58738"/>
              </a:xfrm>
              <a:custGeom>
                <a:avLst/>
                <a:gdLst>
                  <a:gd name="T0" fmla="*/ 8 w 33"/>
                  <a:gd name="T1" fmla="*/ 34 h 34"/>
                  <a:gd name="T2" fmla="*/ 25 w 33"/>
                  <a:gd name="T3" fmla="*/ 34 h 34"/>
                  <a:gd name="T4" fmla="*/ 31 w 33"/>
                  <a:gd name="T5" fmla="*/ 31 h 34"/>
                  <a:gd name="T6" fmla="*/ 33 w 33"/>
                  <a:gd name="T7" fmla="*/ 25 h 34"/>
                  <a:gd name="T8" fmla="*/ 33 w 33"/>
                  <a:gd name="T9" fmla="*/ 9 h 34"/>
                  <a:gd name="T10" fmla="*/ 31 w 33"/>
                  <a:gd name="T11" fmla="*/ 3 h 34"/>
                  <a:gd name="T12" fmla="*/ 25 w 33"/>
                  <a:gd name="T13" fmla="*/ 0 h 34"/>
                  <a:gd name="T14" fmla="*/ 8 w 33"/>
                  <a:gd name="T15" fmla="*/ 0 h 34"/>
                  <a:gd name="T16" fmla="*/ 2 w 33"/>
                  <a:gd name="T17" fmla="*/ 3 h 34"/>
                  <a:gd name="T18" fmla="*/ 0 w 33"/>
                  <a:gd name="T19" fmla="*/ 9 h 34"/>
                  <a:gd name="T20" fmla="*/ 0 w 33"/>
                  <a:gd name="T21" fmla="*/ 25 h 34"/>
                  <a:gd name="T22" fmla="*/ 2 w 33"/>
                  <a:gd name="T23" fmla="*/ 31 h 34"/>
                  <a:gd name="T24" fmla="*/ 8 w 33"/>
                  <a:gd name="T25" fmla="*/ 34 h 34"/>
                  <a:gd name="T26" fmla="*/ 8 w 33"/>
                  <a:gd name="T27" fmla="*/ 34 h 34"/>
                  <a:gd name="T28" fmla="*/ 8 w 33"/>
                  <a:gd name="T2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34">
                    <a:moveTo>
                      <a:pt x="8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7" y="34"/>
                      <a:pt x="29" y="33"/>
                      <a:pt x="31" y="31"/>
                    </a:cubicBezTo>
                    <a:cubicBezTo>
                      <a:pt x="33" y="29"/>
                      <a:pt x="33" y="28"/>
                      <a:pt x="33" y="25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6"/>
                      <a:pt x="33" y="4"/>
                      <a:pt x="31" y="3"/>
                    </a:cubicBezTo>
                    <a:cubicBezTo>
                      <a:pt x="29" y="1"/>
                      <a:pt x="27" y="0"/>
                      <a:pt x="2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1"/>
                      <a:pt x="2" y="3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8"/>
                      <a:pt x="1" y="29"/>
                      <a:pt x="2" y="31"/>
                    </a:cubicBezTo>
                    <a:cubicBezTo>
                      <a:pt x="4" y="33"/>
                      <a:pt x="6" y="34"/>
                      <a:pt x="8" y="34"/>
                    </a:cubicBezTo>
                    <a:close/>
                    <a:moveTo>
                      <a:pt x="8" y="34"/>
                    </a:moveTo>
                    <a:cubicBezTo>
                      <a:pt x="8" y="34"/>
                      <a:pt x="8" y="34"/>
                      <a:pt x="8" y="3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90" name="Freeform 46"/>
              <p:cNvSpPr>
                <a:spLocks noEditPoints="1"/>
              </p:cNvSpPr>
              <p:nvPr/>
            </p:nvSpPr>
            <p:spPr bwMode="auto">
              <a:xfrm>
                <a:off x="852488" y="2159000"/>
                <a:ext cx="60325" cy="58738"/>
              </a:xfrm>
              <a:custGeom>
                <a:avLst/>
                <a:gdLst>
                  <a:gd name="T0" fmla="*/ 9 w 34"/>
                  <a:gd name="T1" fmla="*/ 34 h 34"/>
                  <a:gd name="T2" fmla="*/ 25 w 34"/>
                  <a:gd name="T3" fmla="*/ 34 h 34"/>
                  <a:gd name="T4" fmla="*/ 31 w 34"/>
                  <a:gd name="T5" fmla="*/ 31 h 34"/>
                  <a:gd name="T6" fmla="*/ 34 w 34"/>
                  <a:gd name="T7" fmla="*/ 26 h 34"/>
                  <a:gd name="T8" fmla="*/ 34 w 34"/>
                  <a:gd name="T9" fmla="*/ 9 h 34"/>
                  <a:gd name="T10" fmla="*/ 31 w 34"/>
                  <a:gd name="T11" fmla="*/ 3 h 34"/>
                  <a:gd name="T12" fmla="*/ 25 w 34"/>
                  <a:gd name="T13" fmla="*/ 0 h 34"/>
                  <a:gd name="T14" fmla="*/ 9 w 34"/>
                  <a:gd name="T15" fmla="*/ 0 h 34"/>
                  <a:gd name="T16" fmla="*/ 3 w 34"/>
                  <a:gd name="T17" fmla="*/ 3 h 34"/>
                  <a:gd name="T18" fmla="*/ 0 w 34"/>
                  <a:gd name="T19" fmla="*/ 9 h 34"/>
                  <a:gd name="T20" fmla="*/ 0 w 34"/>
                  <a:gd name="T21" fmla="*/ 26 h 34"/>
                  <a:gd name="T22" fmla="*/ 3 w 34"/>
                  <a:gd name="T23" fmla="*/ 31 h 34"/>
                  <a:gd name="T24" fmla="*/ 9 w 34"/>
                  <a:gd name="T25" fmla="*/ 34 h 34"/>
                  <a:gd name="T26" fmla="*/ 9 w 34"/>
                  <a:gd name="T27" fmla="*/ 34 h 34"/>
                  <a:gd name="T28" fmla="*/ 9 w 34"/>
                  <a:gd name="T2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" h="34">
                    <a:moveTo>
                      <a:pt x="9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8" y="34"/>
                      <a:pt x="29" y="33"/>
                      <a:pt x="31" y="31"/>
                    </a:cubicBezTo>
                    <a:cubicBezTo>
                      <a:pt x="33" y="30"/>
                      <a:pt x="34" y="28"/>
                      <a:pt x="34" y="26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7"/>
                      <a:pt x="33" y="5"/>
                      <a:pt x="31" y="3"/>
                    </a:cubicBezTo>
                    <a:cubicBezTo>
                      <a:pt x="29" y="1"/>
                      <a:pt x="28" y="0"/>
                      <a:pt x="2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1" y="5"/>
                      <a:pt x="0" y="7"/>
                      <a:pt x="0" y="9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1" y="30"/>
                      <a:pt x="3" y="31"/>
                    </a:cubicBezTo>
                    <a:cubicBezTo>
                      <a:pt x="4" y="33"/>
                      <a:pt x="6" y="34"/>
                      <a:pt x="9" y="34"/>
                    </a:cubicBezTo>
                    <a:close/>
                    <a:moveTo>
                      <a:pt x="9" y="34"/>
                    </a:moveTo>
                    <a:cubicBezTo>
                      <a:pt x="9" y="34"/>
                      <a:pt x="9" y="34"/>
                      <a:pt x="9" y="3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91" name="Freeform 47"/>
              <p:cNvSpPr>
                <a:spLocks noEditPoints="1"/>
              </p:cNvSpPr>
              <p:nvPr/>
            </p:nvSpPr>
            <p:spPr bwMode="auto">
              <a:xfrm>
                <a:off x="736600" y="2044700"/>
                <a:ext cx="58738" cy="57150"/>
              </a:xfrm>
              <a:custGeom>
                <a:avLst/>
                <a:gdLst>
                  <a:gd name="T0" fmla="*/ 9 w 34"/>
                  <a:gd name="T1" fmla="*/ 33 h 33"/>
                  <a:gd name="T2" fmla="*/ 26 w 34"/>
                  <a:gd name="T3" fmla="*/ 33 h 33"/>
                  <a:gd name="T4" fmla="*/ 31 w 34"/>
                  <a:gd name="T5" fmla="*/ 31 h 33"/>
                  <a:gd name="T6" fmla="*/ 34 w 34"/>
                  <a:gd name="T7" fmla="*/ 25 h 33"/>
                  <a:gd name="T8" fmla="*/ 34 w 34"/>
                  <a:gd name="T9" fmla="*/ 8 h 33"/>
                  <a:gd name="T10" fmla="*/ 31 w 34"/>
                  <a:gd name="T11" fmla="*/ 2 h 33"/>
                  <a:gd name="T12" fmla="*/ 26 w 34"/>
                  <a:gd name="T13" fmla="*/ 0 h 33"/>
                  <a:gd name="T14" fmla="*/ 9 w 34"/>
                  <a:gd name="T15" fmla="*/ 0 h 33"/>
                  <a:gd name="T16" fmla="*/ 3 w 34"/>
                  <a:gd name="T17" fmla="*/ 2 h 33"/>
                  <a:gd name="T18" fmla="*/ 0 w 34"/>
                  <a:gd name="T19" fmla="*/ 8 h 33"/>
                  <a:gd name="T20" fmla="*/ 0 w 34"/>
                  <a:gd name="T21" fmla="*/ 25 h 33"/>
                  <a:gd name="T22" fmla="*/ 3 w 34"/>
                  <a:gd name="T23" fmla="*/ 31 h 33"/>
                  <a:gd name="T24" fmla="*/ 9 w 34"/>
                  <a:gd name="T25" fmla="*/ 33 h 33"/>
                  <a:gd name="T26" fmla="*/ 9 w 34"/>
                  <a:gd name="T27" fmla="*/ 33 h 33"/>
                  <a:gd name="T28" fmla="*/ 9 w 34"/>
                  <a:gd name="T2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" h="33">
                    <a:moveTo>
                      <a:pt x="9" y="33"/>
                    </a:moveTo>
                    <a:cubicBezTo>
                      <a:pt x="26" y="33"/>
                      <a:pt x="26" y="33"/>
                      <a:pt x="26" y="33"/>
                    </a:cubicBezTo>
                    <a:cubicBezTo>
                      <a:pt x="28" y="33"/>
                      <a:pt x="30" y="32"/>
                      <a:pt x="31" y="31"/>
                    </a:cubicBezTo>
                    <a:cubicBezTo>
                      <a:pt x="33" y="29"/>
                      <a:pt x="34" y="27"/>
                      <a:pt x="34" y="25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6"/>
                      <a:pt x="33" y="4"/>
                      <a:pt x="31" y="2"/>
                    </a:cubicBezTo>
                    <a:cubicBezTo>
                      <a:pt x="30" y="1"/>
                      <a:pt x="28" y="0"/>
                      <a:pt x="2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0"/>
                      <a:pt x="5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1" y="29"/>
                      <a:pt x="3" y="31"/>
                    </a:cubicBezTo>
                    <a:cubicBezTo>
                      <a:pt x="5" y="32"/>
                      <a:pt x="7" y="33"/>
                      <a:pt x="9" y="33"/>
                    </a:cubicBezTo>
                    <a:close/>
                    <a:moveTo>
                      <a:pt x="9" y="33"/>
                    </a:moveTo>
                    <a:cubicBezTo>
                      <a:pt x="9" y="33"/>
                      <a:pt x="9" y="33"/>
                      <a:pt x="9" y="33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92" name="Freeform 48"/>
              <p:cNvSpPr>
                <a:spLocks noEditPoints="1"/>
              </p:cNvSpPr>
              <p:nvPr/>
            </p:nvSpPr>
            <p:spPr bwMode="auto">
              <a:xfrm>
                <a:off x="969963" y="2159000"/>
                <a:ext cx="57150" cy="58738"/>
              </a:xfrm>
              <a:custGeom>
                <a:avLst/>
                <a:gdLst>
                  <a:gd name="T0" fmla="*/ 8 w 33"/>
                  <a:gd name="T1" fmla="*/ 34 h 34"/>
                  <a:gd name="T2" fmla="*/ 25 w 33"/>
                  <a:gd name="T3" fmla="*/ 34 h 34"/>
                  <a:gd name="T4" fmla="*/ 31 w 33"/>
                  <a:gd name="T5" fmla="*/ 31 h 34"/>
                  <a:gd name="T6" fmla="*/ 33 w 33"/>
                  <a:gd name="T7" fmla="*/ 26 h 34"/>
                  <a:gd name="T8" fmla="*/ 33 w 33"/>
                  <a:gd name="T9" fmla="*/ 9 h 34"/>
                  <a:gd name="T10" fmla="*/ 31 w 33"/>
                  <a:gd name="T11" fmla="*/ 3 h 34"/>
                  <a:gd name="T12" fmla="*/ 25 w 33"/>
                  <a:gd name="T13" fmla="*/ 0 h 34"/>
                  <a:gd name="T14" fmla="*/ 8 w 33"/>
                  <a:gd name="T15" fmla="*/ 0 h 34"/>
                  <a:gd name="T16" fmla="*/ 2 w 33"/>
                  <a:gd name="T17" fmla="*/ 3 h 34"/>
                  <a:gd name="T18" fmla="*/ 0 w 33"/>
                  <a:gd name="T19" fmla="*/ 9 h 34"/>
                  <a:gd name="T20" fmla="*/ 0 w 33"/>
                  <a:gd name="T21" fmla="*/ 26 h 34"/>
                  <a:gd name="T22" fmla="*/ 2 w 33"/>
                  <a:gd name="T23" fmla="*/ 31 h 34"/>
                  <a:gd name="T24" fmla="*/ 8 w 33"/>
                  <a:gd name="T25" fmla="*/ 34 h 34"/>
                  <a:gd name="T26" fmla="*/ 8 w 33"/>
                  <a:gd name="T27" fmla="*/ 34 h 34"/>
                  <a:gd name="T28" fmla="*/ 8 w 33"/>
                  <a:gd name="T2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34">
                    <a:moveTo>
                      <a:pt x="8" y="34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7" y="34"/>
                      <a:pt x="29" y="33"/>
                      <a:pt x="31" y="31"/>
                    </a:cubicBezTo>
                    <a:cubicBezTo>
                      <a:pt x="33" y="30"/>
                      <a:pt x="33" y="28"/>
                      <a:pt x="33" y="26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7"/>
                      <a:pt x="33" y="5"/>
                      <a:pt x="31" y="3"/>
                    </a:cubicBezTo>
                    <a:cubicBezTo>
                      <a:pt x="29" y="1"/>
                      <a:pt x="27" y="0"/>
                      <a:pt x="2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1"/>
                      <a:pt x="2" y="3"/>
                    </a:cubicBezTo>
                    <a:cubicBezTo>
                      <a:pt x="1" y="5"/>
                      <a:pt x="0" y="7"/>
                      <a:pt x="0" y="9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1" y="30"/>
                      <a:pt x="2" y="31"/>
                    </a:cubicBezTo>
                    <a:cubicBezTo>
                      <a:pt x="4" y="33"/>
                      <a:pt x="6" y="34"/>
                      <a:pt x="8" y="34"/>
                    </a:cubicBezTo>
                    <a:close/>
                    <a:moveTo>
                      <a:pt x="8" y="34"/>
                    </a:moveTo>
                    <a:cubicBezTo>
                      <a:pt x="8" y="34"/>
                      <a:pt x="8" y="34"/>
                      <a:pt x="8" y="3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93" name="Freeform 49"/>
              <p:cNvSpPr>
                <a:spLocks noEditPoints="1"/>
              </p:cNvSpPr>
              <p:nvPr/>
            </p:nvSpPr>
            <p:spPr bwMode="auto">
              <a:xfrm>
                <a:off x="852488" y="2044700"/>
                <a:ext cx="60325" cy="57150"/>
              </a:xfrm>
              <a:custGeom>
                <a:avLst/>
                <a:gdLst>
                  <a:gd name="T0" fmla="*/ 9 w 34"/>
                  <a:gd name="T1" fmla="*/ 33 h 33"/>
                  <a:gd name="T2" fmla="*/ 25 w 34"/>
                  <a:gd name="T3" fmla="*/ 33 h 33"/>
                  <a:gd name="T4" fmla="*/ 31 w 34"/>
                  <a:gd name="T5" fmla="*/ 31 h 33"/>
                  <a:gd name="T6" fmla="*/ 34 w 34"/>
                  <a:gd name="T7" fmla="*/ 25 h 33"/>
                  <a:gd name="T8" fmla="*/ 34 w 34"/>
                  <a:gd name="T9" fmla="*/ 8 h 33"/>
                  <a:gd name="T10" fmla="*/ 31 w 34"/>
                  <a:gd name="T11" fmla="*/ 2 h 33"/>
                  <a:gd name="T12" fmla="*/ 25 w 34"/>
                  <a:gd name="T13" fmla="*/ 0 h 33"/>
                  <a:gd name="T14" fmla="*/ 9 w 34"/>
                  <a:gd name="T15" fmla="*/ 0 h 33"/>
                  <a:gd name="T16" fmla="*/ 3 w 34"/>
                  <a:gd name="T17" fmla="*/ 2 h 33"/>
                  <a:gd name="T18" fmla="*/ 0 w 34"/>
                  <a:gd name="T19" fmla="*/ 8 h 33"/>
                  <a:gd name="T20" fmla="*/ 0 w 34"/>
                  <a:gd name="T21" fmla="*/ 25 h 33"/>
                  <a:gd name="T22" fmla="*/ 3 w 34"/>
                  <a:gd name="T23" fmla="*/ 31 h 33"/>
                  <a:gd name="T24" fmla="*/ 9 w 34"/>
                  <a:gd name="T25" fmla="*/ 33 h 33"/>
                  <a:gd name="T26" fmla="*/ 9 w 34"/>
                  <a:gd name="T27" fmla="*/ 33 h 33"/>
                  <a:gd name="T28" fmla="*/ 9 w 34"/>
                  <a:gd name="T2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" h="33">
                    <a:moveTo>
                      <a:pt x="9" y="33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8" y="33"/>
                      <a:pt x="29" y="32"/>
                      <a:pt x="31" y="31"/>
                    </a:cubicBezTo>
                    <a:cubicBezTo>
                      <a:pt x="33" y="29"/>
                      <a:pt x="34" y="27"/>
                      <a:pt x="34" y="25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6"/>
                      <a:pt x="33" y="4"/>
                      <a:pt x="31" y="2"/>
                    </a:cubicBezTo>
                    <a:cubicBezTo>
                      <a:pt x="29" y="1"/>
                      <a:pt x="28" y="0"/>
                      <a:pt x="2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1" y="29"/>
                      <a:pt x="3" y="31"/>
                    </a:cubicBezTo>
                    <a:cubicBezTo>
                      <a:pt x="4" y="32"/>
                      <a:pt x="6" y="33"/>
                      <a:pt x="9" y="33"/>
                    </a:cubicBezTo>
                    <a:close/>
                    <a:moveTo>
                      <a:pt x="9" y="33"/>
                    </a:moveTo>
                    <a:cubicBezTo>
                      <a:pt x="9" y="33"/>
                      <a:pt x="9" y="33"/>
                      <a:pt x="9" y="33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  <p:sp>
            <p:nvSpPr>
              <p:cNvPr id="94" name="Freeform 50"/>
              <p:cNvSpPr>
                <a:spLocks noEditPoints="1"/>
              </p:cNvSpPr>
              <p:nvPr/>
            </p:nvSpPr>
            <p:spPr bwMode="auto">
              <a:xfrm>
                <a:off x="969963" y="2044700"/>
                <a:ext cx="57150" cy="57150"/>
              </a:xfrm>
              <a:custGeom>
                <a:avLst/>
                <a:gdLst>
                  <a:gd name="T0" fmla="*/ 8 w 33"/>
                  <a:gd name="T1" fmla="*/ 33 h 33"/>
                  <a:gd name="T2" fmla="*/ 25 w 33"/>
                  <a:gd name="T3" fmla="*/ 33 h 33"/>
                  <a:gd name="T4" fmla="*/ 31 w 33"/>
                  <a:gd name="T5" fmla="*/ 31 h 33"/>
                  <a:gd name="T6" fmla="*/ 33 w 33"/>
                  <a:gd name="T7" fmla="*/ 25 h 33"/>
                  <a:gd name="T8" fmla="*/ 33 w 33"/>
                  <a:gd name="T9" fmla="*/ 8 h 33"/>
                  <a:gd name="T10" fmla="*/ 31 w 33"/>
                  <a:gd name="T11" fmla="*/ 2 h 33"/>
                  <a:gd name="T12" fmla="*/ 25 w 33"/>
                  <a:gd name="T13" fmla="*/ 0 h 33"/>
                  <a:gd name="T14" fmla="*/ 8 w 33"/>
                  <a:gd name="T15" fmla="*/ 0 h 33"/>
                  <a:gd name="T16" fmla="*/ 2 w 33"/>
                  <a:gd name="T17" fmla="*/ 2 h 33"/>
                  <a:gd name="T18" fmla="*/ 0 w 33"/>
                  <a:gd name="T19" fmla="*/ 8 h 33"/>
                  <a:gd name="T20" fmla="*/ 0 w 33"/>
                  <a:gd name="T21" fmla="*/ 25 h 33"/>
                  <a:gd name="T22" fmla="*/ 2 w 33"/>
                  <a:gd name="T23" fmla="*/ 31 h 33"/>
                  <a:gd name="T24" fmla="*/ 8 w 33"/>
                  <a:gd name="T25" fmla="*/ 33 h 33"/>
                  <a:gd name="T26" fmla="*/ 8 w 33"/>
                  <a:gd name="T27" fmla="*/ 33 h 33"/>
                  <a:gd name="T28" fmla="*/ 8 w 33"/>
                  <a:gd name="T2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33">
                    <a:moveTo>
                      <a:pt x="8" y="33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7" y="33"/>
                      <a:pt x="29" y="32"/>
                      <a:pt x="31" y="31"/>
                    </a:cubicBezTo>
                    <a:cubicBezTo>
                      <a:pt x="33" y="29"/>
                      <a:pt x="33" y="27"/>
                      <a:pt x="33" y="25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6"/>
                      <a:pt x="33" y="4"/>
                      <a:pt x="31" y="2"/>
                    </a:cubicBezTo>
                    <a:cubicBezTo>
                      <a:pt x="29" y="1"/>
                      <a:pt x="27" y="0"/>
                      <a:pt x="2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1"/>
                      <a:pt x="2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7"/>
                      <a:pt x="1" y="29"/>
                      <a:pt x="2" y="31"/>
                    </a:cubicBezTo>
                    <a:cubicBezTo>
                      <a:pt x="4" y="32"/>
                      <a:pt x="6" y="33"/>
                      <a:pt x="8" y="33"/>
                    </a:cubicBezTo>
                    <a:close/>
                    <a:moveTo>
                      <a:pt x="8" y="33"/>
                    </a:moveTo>
                    <a:cubicBezTo>
                      <a:pt x="8" y="33"/>
                      <a:pt x="8" y="33"/>
                      <a:pt x="8" y="33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82852" tIns="91426" rIns="182852" bIns="91426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7199">
                  <a:latin typeface="+mn-lt"/>
                  <a:cs typeface="+mn-cs"/>
                </a:endParaRPr>
              </a:p>
            </p:txBody>
          </p:sp>
        </p:grpSp>
        <p:sp>
          <p:nvSpPr>
            <p:cNvPr id="17448" name="TextBox 74"/>
            <p:cNvSpPr txBox="1">
              <a:spLocks noChangeArrowheads="1"/>
            </p:cNvSpPr>
            <p:nvPr/>
          </p:nvSpPr>
          <p:spPr bwMode="auto">
            <a:xfrm>
              <a:off x="2819962" y="2775199"/>
              <a:ext cx="479329" cy="1939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1000" b="1" dirty="0" smtClean="0">
                  <a:latin typeface="PT Serif"/>
                </a:rPr>
                <a:t>ФСС</a:t>
              </a:r>
              <a:endParaRPr lang="ru-RU" sz="1000" b="1" dirty="0">
                <a:latin typeface="PT Serif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060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2586"/>
            <a:ext cx="8229600" cy="1080121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Временной регламент осуществления выплат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платежные карты «Мир»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228" y="801108"/>
            <a:ext cx="8906772" cy="393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227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602861" cy="65087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Цифровая трансформация в действии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43558"/>
            <a:ext cx="8712969" cy="4176464"/>
          </a:xfrm>
        </p:spPr>
        <p:txBody>
          <a:bodyPr numCol="2" spcCol="360000" rtlCol="0">
            <a:noAutofit/>
          </a:bodyPr>
          <a:lstStyle/>
          <a:p>
            <a:pPr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50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ru-RU" sz="1200" b="1" dirty="0" smtClean="0"/>
              <a:t>Платежный документ исключительно в электронной форме</a:t>
            </a:r>
            <a:r>
              <a:rPr lang="ru-RU" sz="1200" dirty="0" smtClean="0"/>
              <a:t>: Распоряжение о перечислении денежных средств на платежные карты «Мир» физических лиц</a:t>
            </a:r>
          </a:p>
          <a:p>
            <a:pPr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50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ru-RU" sz="1200" b="1" dirty="0" smtClean="0"/>
              <a:t>Два реквизита для выплаты (номер карты «Мир» и дата рождения)</a:t>
            </a:r>
            <a:r>
              <a:rPr lang="ru-RU" sz="1200" dirty="0" smtClean="0"/>
              <a:t>: сокращение перечня реквизитов получателя, необходимых для осуществления выплаты, снижение риска возникновения ошибок при их указании</a:t>
            </a:r>
          </a:p>
          <a:p>
            <a:pPr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50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ru-RU" sz="1200" b="1" dirty="0" smtClean="0"/>
              <a:t>Моментальная проверка возможности зачисления банком получателя</a:t>
            </a:r>
            <a:r>
              <a:rPr lang="ru-RU" sz="1200" dirty="0" smtClean="0"/>
              <a:t>: исключение случаев выплаты по недействительным (устаревшим) реквизитам, выполнение требований законодательства о выплате средств на счет с картой «Мир», информирование плательщика о конкретных причинах невозможности зачисления</a:t>
            </a:r>
          </a:p>
          <a:p>
            <a:pPr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50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ru-RU" sz="1200" b="1" dirty="0" smtClean="0"/>
              <a:t>Моментальное зачисление средств</a:t>
            </a:r>
            <a:r>
              <a:rPr lang="ru-RU" sz="1200" dirty="0" smtClean="0"/>
              <a:t>: информирование и возможность использования средств получателем</a:t>
            </a:r>
          </a:p>
          <a:p>
            <a:pPr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50000"/>
              <a:buFont typeface="Arial" panose="020B0604020202020204" pitchFamily="34" charset="0"/>
              <a:buBlip>
                <a:blip r:embed="rId2"/>
              </a:buBlip>
              <a:defRPr/>
            </a:pPr>
            <a:endParaRPr lang="ru-RU" sz="1200" dirty="0" smtClean="0"/>
          </a:p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50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ru-RU" sz="1200" b="1" dirty="0" smtClean="0"/>
              <a:t>Один платежный документ – множество выплат</a:t>
            </a:r>
            <a:r>
              <a:rPr lang="ru-RU" sz="1200" dirty="0" smtClean="0"/>
              <a:t>: оптимизация документооборота (в среднем – в 30 раз, в конце 2019 – в 46 раз)</a:t>
            </a:r>
          </a:p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50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ru-RU" sz="1200" b="1" dirty="0" smtClean="0"/>
              <a:t>Частичное исполнение платежного документа</a:t>
            </a:r>
            <a:r>
              <a:rPr lang="ru-RU" sz="1200" dirty="0" smtClean="0"/>
              <a:t>: информирование плательщика об успешных выплатах и выплатах, которые </a:t>
            </a:r>
            <a:br>
              <a:rPr lang="ru-RU" sz="1200" dirty="0" smtClean="0"/>
            </a:br>
            <a:r>
              <a:rPr lang="ru-RU" sz="1200" dirty="0" smtClean="0"/>
              <a:t>не могут быть зачислены</a:t>
            </a:r>
          </a:p>
          <a:p>
            <a:pPr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50000"/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ru-RU" sz="1200" b="1" dirty="0" smtClean="0"/>
              <a:t>Одно платежное поручение – множество выплат</a:t>
            </a:r>
            <a:r>
              <a:rPr lang="ru-RU" sz="1200" dirty="0" smtClean="0"/>
              <a:t>: оптимизация </a:t>
            </a:r>
            <a:r>
              <a:rPr lang="ru-RU" sz="1200" dirty="0"/>
              <a:t>взаиморасчетов, исключение множества операций по расчетам </a:t>
            </a:r>
            <a:r>
              <a:rPr lang="ru-RU" sz="1200" dirty="0" smtClean="0"/>
              <a:t>с банками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3195342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1938</TotalTime>
  <Words>825</Words>
  <Application>Microsoft Office PowerPoint</Application>
  <PresentationFormat>Экран (16:9)</PresentationFormat>
  <Paragraphs>166</Paragraphs>
  <Slides>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ＭＳ Ｐゴシック</vt:lpstr>
      <vt:lpstr>2</vt:lpstr>
      <vt:lpstr>Arial</vt:lpstr>
      <vt:lpstr>Calibri</vt:lpstr>
      <vt:lpstr>PT Serif</vt:lpstr>
      <vt:lpstr>Times New Roman</vt:lpstr>
      <vt:lpstr>Тема Office</vt:lpstr>
      <vt:lpstr>Порядок организации работы органов Федерального казначейства  при осуществлении кассовых выплат за счет средств бюджета  Фонда социального страхования РФ на банковские карты "Мир" физических лиц </vt:lpstr>
      <vt:lpstr>Нормативное правовое регулирование </vt:lpstr>
      <vt:lpstr>  Выплаты ФСС России  </vt:lpstr>
      <vt:lpstr> Выплаты ФСС России с 1 ноября 2019 года </vt:lpstr>
      <vt:lpstr>Бизнес-процесс осуществления выплат  на платежные карты «Мир»</vt:lpstr>
      <vt:lpstr> Временной регламент осуществления выплат  на платежные карты «Мир» </vt:lpstr>
      <vt:lpstr>Цифровая трансформация в действии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ZharkovSV</dc:creator>
  <cp:lastModifiedBy>Богданова Ирина Валентиновна</cp:lastModifiedBy>
  <cp:revision>213</cp:revision>
  <cp:lastPrinted>2018-12-17T05:51:18Z</cp:lastPrinted>
  <dcterms:created xsi:type="dcterms:W3CDTF">2015-04-10T08:59:04Z</dcterms:created>
  <dcterms:modified xsi:type="dcterms:W3CDTF">2020-02-18T06:24:13Z</dcterms:modified>
</cp:coreProperties>
</file>