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756" r:id="rId1"/>
  </p:sldMasterIdLst>
  <p:notesMasterIdLst>
    <p:notesMasterId r:id="rId10"/>
  </p:notesMasterIdLst>
  <p:sldIdLst>
    <p:sldId id="256" r:id="rId2"/>
    <p:sldId id="260" r:id="rId3"/>
    <p:sldId id="257" r:id="rId4"/>
    <p:sldId id="258" r:id="rId5"/>
    <p:sldId id="262" r:id="rId6"/>
    <p:sldId id="261" r:id="rId7"/>
    <p:sldId id="263" r:id="rId8"/>
    <p:sldId id="259" r:id="rId9"/>
  </p:sldIdLst>
  <p:sldSz cx="13439775" cy="7559675"/>
  <p:notesSz cx="6797675" cy="9926638"/>
  <p:defaultTextStyle>
    <a:defPPr>
      <a:defRPr lang="ru-RU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orient="horz" pos="1281" userDrawn="1">
          <p15:clr>
            <a:srgbClr val="A4A3A4"/>
          </p15:clr>
        </p15:guide>
        <p15:guide id="3" orient="horz" pos="540" userDrawn="1">
          <p15:clr>
            <a:srgbClr val="A4A3A4"/>
          </p15:clr>
        </p15:guide>
        <p15:guide id="4" pos="1012" userDrawn="1">
          <p15:clr>
            <a:srgbClr val="A4A3A4"/>
          </p15:clr>
        </p15:guide>
        <p15:guide id="5" pos="412" userDrawn="1">
          <p15:clr>
            <a:srgbClr val="A4A3A4"/>
          </p15:clr>
        </p15:guide>
        <p15:guide id="6" pos="4234" userDrawn="1">
          <p15:clr>
            <a:srgbClr val="A4A3A4"/>
          </p15:clr>
        </p15:guide>
        <p15:guide id="7" pos="8054" userDrawn="1">
          <p15:clr>
            <a:srgbClr val="A4A3A4"/>
          </p15:clr>
        </p15:guide>
        <p15:guide id="8" orient="horz" pos="204" userDrawn="1">
          <p15:clr>
            <a:srgbClr val="A4A3A4"/>
          </p15:clr>
        </p15:guide>
        <p15:guide id="9" pos="9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5300"/>
    <a:srgbClr val="E55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01" autoAdjust="0"/>
    <p:restoredTop sz="86323" autoAdjust="0"/>
  </p:normalViewPr>
  <p:slideViewPr>
    <p:cSldViewPr snapToGrid="0" showGuides="1">
      <p:cViewPr varScale="1">
        <p:scale>
          <a:sx n="106" d="100"/>
          <a:sy n="106" d="100"/>
        </p:scale>
        <p:origin x="1038" y="102"/>
      </p:cViewPr>
      <p:guideLst>
        <p:guide orient="horz" pos="2381"/>
        <p:guide orient="horz" pos="1281"/>
        <p:guide orient="horz" pos="540"/>
        <p:guide pos="1012"/>
        <p:guide pos="412"/>
        <p:guide pos="4234"/>
        <p:guide pos="8054"/>
        <p:guide orient="horz" pos="204"/>
        <p:guide pos="9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58D9B-CDCD-4A1C-A08D-4A6B89996553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59877-F925-4884-B0CB-DD484D0767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11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59877-F925-4884-B0CB-DD484D0767F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208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59877-F925-4884-B0CB-DD484D0767F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54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791970" y="4283817"/>
            <a:ext cx="10079832" cy="1091953"/>
          </a:xfrm>
        </p:spPr>
        <p:txBody>
          <a:bodyPr anchor="t" anchorCtr="0"/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91970" y="5648758"/>
            <a:ext cx="10079832" cy="587975"/>
          </a:xfrm>
        </p:spPr>
        <p:txBody>
          <a:bodyPr/>
          <a:lstStyle>
            <a:lvl1pPr marL="0" indent="0" algn="r">
              <a:buNone/>
              <a:defRPr sz="23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521437" indent="0" algn="ctr">
              <a:buNone/>
            </a:lvl2pPr>
            <a:lvl3pPr marL="1042873" indent="0" algn="ctr">
              <a:buNone/>
            </a:lvl3pPr>
            <a:lvl4pPr marL="1564310" indent="0" algn="ctr">
              <a:buNone/>
            </a:lvl4pPr>
            <a:lvl5pPr marL="2085746" indent="0" algn="ctr">
              <a:buNone/>
            </a:lvl5pPr>
            <a:lvl6pPr marL="2607183" indent="0" algn="ctr">
              <a:buNone/>
            </a:lvl6pPr>
            <a:lvl7pPr marL="3128620" indent="0" algn="ctr">
              <a:buNone/>
            </a:lvl7pPr>
            <a:lvl8pPr marL="3650056" indent="0" algn="ctr">
              <a:buNone/>
            </a:lvl8pPr>
            <a:lvl9pPr marL="4171493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9407843" y="7005300"/>
            <a:ext cx="3359943" cy="403183"/>
          </a:xfrm>
        </p:spPr>
        <p:txBody>
          <a:bodyPr/>
          <a:lstStyle>
            <a:lvl1pPr>
              <a:defRPr sz="1600"/>
            </a:lvl1pPr>
          </a:lstStyle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4260409" y="7005300"/>
            <a:ext cx="5107115" cy="403183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787490" y="7005300"/>
            <a:ext cx="1791970" cy="403183"/>
          </a:xfrm>
        </p:spPr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329978" y="4021328"/>
            <a:ext cx="10751819" cy="1411139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  <p:sp>
        <p:nvSpPr>
          <p:cNvPr id="33" name="Прямоугольник 32"/>
          <p:cNvSpPr/>
          <p:nvPr/>
        </p:nvSpPr>
        <p:spPr>
          <a:xfrm>
            <a:off x="1343979" y="5564761"/>
            <a:ext cx="10751819" cy="755968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  <p:sp>
        <p:nvSpPr>
          <p:cNvPr id="22" name="Прямоугольник 21"/>
          <p:cNvSpPr/>
          <p:nvPr/>
        </p:nvSpPr>
        <p:spPr>
          <a:xfrm>
            <a:off x="1329978" y="4021328"/>
            <a:ext cx="335994" cy="1411139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  <p:sp>
        <p:nvSpPr>
          <p:cNvPr id="32" name="Прямоугольник 31"/>
          <p:cNvSpPr/>
          <p:nvPr/>
        </p:nvSpPr>
        <p:spPr>
          <a:xfrm>
            <a:off x="1343978" y="5564761"/>
            <a:ext cx="335994" cy="755968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43837" y="302739"/>
            <a:ext cx="3023949" cy="645022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990" y="302739"/>
            <a:ext cx="8847852" cy="64502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71989" y="7003199"/>
            <a:ext cx="1209579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651056" y="7107087"/>
            <a:ext cx="210376" cy="17683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6410033" y="3529559"/>
            <a:ext cx="6450923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71989" y="1343942"/>
            <a:ext cx="12095798" cy="544296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970" y="3275860"/>
            <a:ext cx="10079832" cy="1175949"/>
          </a:xfrm>
        </p:spPr>
        <p:txBody>
          <a:bodyPr anchor="t" anchorCtr="0"/>
          <a:lstStyle>
            <a:lvl1pPr algn="r">
              <a:buNone/>
              <a:defRPr sz="36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3969" y="4703798"/>
            <a:ext cx="9967833" cy="1259946"/>
          </a:xfrm>
        </p:spPr>
        <p:txBody>
          <a:bodyPr anchor="t" anchorCtr="0"/>
          <a:lstStyle>
            <a:lvl1pPr marL="0" indent="0" algn="r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407843" y="7005300"/>
            <a:ext cx="3359943" cy="403183"/>
          </a:xfrm>
        </p:spPr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260409" y="7005300"/>
            <a:ext cx="5107115" cy="40318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572454" y="7005300"/>
            <a:ext cx="2235483" cy="403183"/>
          </a:xfrm>
        </p:spPr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43979" y="3107867"/>
            <a:ext cx="10751819" cy="1411139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  <p:sp>
        <p:nvSpPr>
          <p:cNvPr id="8" name="Прямоугольник 7"/>
          <p:cNvSpPr/>
          <p:nvPr/>
        </p:nvSpPr>
        <p:spPr>
          <a:xfrm>
            <a:off x="1343978" y="3107867"/>
            <a:ext cx="335994" cy="1411139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89" y="251990"/>
            <a:ext cx="12095798" cy="1007957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71990" y="1343942"/>
            <a:ext cx="5940380" cy="544296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808366" y="1340582"/>
            <a:ext cx="5940380" cy="544296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89" y="251990"/>
            <a:ext cx="12095798" cy="100795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1989" y="1417439"/>
            <a:ext cx="5938234" cy="755968"/>
          </a:xfrm>
          <a:noFill/>
          <a:ln>
            <a:noFill/>
          </a:ln>
        </p:spPr>
        <p:txBody>
          <a:bodyPr lIns="104287" anchor="b" anchorCtr="0">
            <a:noAutofit/>
          </a:bodyPr>
          <a:lstStyle>
            <a:lvl1pPr marL="0" indent="0">
              <a:buNone/>
              <a:defRPr sz="2700" b="1">
                <a:solidFill>
                  <a:schemeClr val="accent2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831886" y="1427938"/>
            <a:ext cx="5940567" cy="755968"/>
          </a:xfrm>
          <a:noFill/>
          <a:ln>
            <a:noFill/>
          </a:ln>
        </p:spPr>
        <p:txBody>
          <a:bodyPr lIns="104287" anchor="b" anchorCtr="0"/>
          <a:lstStyle>
            <a:lvl1pPr marL="0" indent="0">
              <a:buNone/>
              <a:defRPr sz="2700" b="1">
                <a:solidFill>
                  <a:schemeClr val="accent2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71990" y="2351900"/>
            <a:ext cx="5935900" cy="4451809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831886" y="2351900"/>
            <a:ext cx="5935900" cy="4451809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89" y="251990"/>
            <a:ext cx="12095798" cy="1007957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651056" y="7107087"/>
            <a:ext cx="210376" cy="17683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71989" y="7003199"/>
            <a:ext cx="1209579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651056" y="7107087"/>
            <a:ext cx="210376" cy="17683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5844" y="335986"/>
            <a:ext cx="3695939" cy="923960"/>
          </a:xfrm>
        </p:spPr>
        <p:txBody>
          <a:bodyPr anchor="b" anchorCtr="0">
            <a:noAutofit/>
          </a:bodyPr>
          <a:lstStyle>
            <a:lvl1pPr algn="l">
              <a:buNone/>
              <a:defRPr sz="23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295844" y="1343944"/>
            <a:ext cx="3695939" cy="5339021"/>
          </a:xfrm>
        </p:spPr>
        <p:txBody>
          <a:bodyPr/>
          <a:lstStyle>
            <a:lvl1pPr marL="0" indent="0">
              <a:lnSpc>
                <a:spcPts val="2509"/>
              </a:lnSpc>
              <a:spcAft>
                <a:spcPts val="1141"/>
              </a:spcAft>
              <a:buNone/>
              <a:defRPr sz="1800">
                <a:solidFill>
                  <a:schemeClr val="tx2"/>
                </a:solidFill>
              </a:defRPr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71989" y="7003199"/>
            <a:ext cx="1209579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5754358" y="3664342"/>
            <a:ext cx="6652514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651056" y="7107087"/>
            <a:ext cx="210376" cy="17683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47994" y="335987"/>
            <a:ext cx="8399859" cy="6299729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89" y="552102"/>
            <a:ext cx="12095798" cy="743719"/>
          </a:xfrm>
          <a:ln>
            <a:solidFill>
              <a:schemeClr val="accent1"/>
            </a:solidFill>
          </a:ln>
        </p:spPr>
        <p:txBody>
          <a:bodyPr lIns="312862" anchor="ctr"/>
          <a:lstStyle>
            <a:lvl1pPr algn="r">
              <a:buNone/>
              <a:defRPr sz="23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71989" y="2099910"/>
            <a:ext cx="12095798" cy="470715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84"/>
              </a:spcBef>
              <a:buNone/>
              <a:defRPr sz="36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1989" y="1343943"/>
            <a:ext cx="12095798" cy="587975"/>
          </a:xfrm>
        </p:spPr>
        <p:txBody>
          <a:bodyPr anchor="ctr" anchorCtr="0"/>
          <a:lstStyle>
            <a:lvl1pPr marL="0" indent="0" algn="l">
              <a:buFontTx/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71989" y="7003199"/>
            <a:ext cx="1209579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651056" y="7107087"/>
            <a:ext cx="210376" cy="17683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  <p:sp>
        <p:nvSpPr>
          <p:cNvPr id="10" name="Прямоугольник 9"/>
          <p:cNvSpPr/>
          <p:nvPr/>
        </p:nvSpPr>
        <p:spPr>
          <a:xfrm>
            <a:off x="671989" y="552101"/>
            <a:ext cx="268795" cy="755968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71989" y="167994"/>
            <a:ext cx="12095798" cy="1091953"/>
          </a:xfrm>
          <a:prstGeom prst="rect">
            <a:avLst/>
          </a:prstGeom>
        </p:spPr>
        <p:txBody>
          <a:bodyPr vert="horz" lIns="104287" tIns="52144" rIns="104287" bIns="52144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71989" y="1343942"/>
            <a:ext cx="12095798" cy="5412727"/>
          </a:xfrm>
          <a:prstGeom prst="rect">
            <a:avLst/>
          </a:prstGeom>
        </p:spPr>
        <p:txBody>
          <a:bodyPr vert="horz" lIns="104287" tIns="52144" rIns="104287" bIns="52144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9407843" y="7006700"/>
            <a:ext cx="3364423" cy="403183"/>
          </a:xfrm>
          <a:prstGeom prst="rect">
            <a:avLst/>
          </a:prstGeom>
        </p:spPr>
        <p:txBody>
          <a:bodyPr vert="horz" lIns="104287" tIns="52144" rIns="104287" bIns="52144"/>
          <a:lstStyle>
            <a:lvl1pPr algn="l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fld id="{850445C4-A09F-4005-97AC-3BFB26D6D4E2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260409" y="7006700"/>
            <a:ext cx="5151913" cy="403183"/>
          </a:xfrm>
          <a:prstGeom prst="rect">
            <a:avLst/>
          </a:prstGeom>
        </p:spPr>
        <p:txBody>
          <a:bodyPr vert="horz" lIns="104287" tIns="52144" rIns="104287" bIns="52144"/>
          <a:lstStyle>
            <a:lvl1pPr algn="r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900466" y="7006700"/>
            <a:ext cx="2911951" cy="403183"/>
          </a:xfrm>
          <a:prstGeom prst="rect">
            <a:avLst/>
          </a:prstGeom>
        </p:spPr>
        <p:txBody>
          <a:bodyPr vert="horz" lIns="104287" tIns="52144" rIns="104287" bIns="52144"/>
          <a:lstStyle>
            <a:lvl1pPr algn="l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fld id="{1DDABC61-5690-4A1C-AA92-AAEADC22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671989" y="7003199"/>
            <a:ext cx="1209579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671989" y="1259946"/>
            <a:ext cx="1209579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287" tIns="52144" rIns="104287" bIns="52144" anchor="t" compatLnSpc="1"/>
          <a:lstStyle/>
          <a:p>
            <a:endParaRPr kumimoji="0" lang="en-US" sz="2053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651056" y="7107087"/>
            <a:ext cx="210376" cy="17683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eaLnBrk="1" latinLnBrk="0" hangingPunct="1"/>
            <a:endParaRPr kumimoji="0" lang="en-US" sz="2053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12862" indent="-312862" algn="l" rtl="0" eaLnBrk="1" latinLnBrk="0" hangingPunct="1">
        <a:spcBef>
          <a:spcPts val="684"/>
        </a:spcBef>
        <a:buClr>
          <a:schemeClr val="accent1"/>
        </a:buClr>
        <a:buSzPct val="76000"/>
        <a:buFont typeface="Wingdings 3"/>
        <a:buChar char="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25724" indent="-312862" algn="l" rtl="0" eaLnBrk="1" latinLnBrk="0" hangingPunct="1">
        <a:spcBef>
          <a:spcPts val="570"/>
        </a:spcBef>
        <a:buClr>
          <a:schemeClr val="accent2"/>
        </a:buClr>
        <a:buSzPct val="76000"/>
        <a:buFont typeface="Wingdings 3"/>
        <a:buChar char="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38586" indent="-260718" algn="l" rtl="0" eaLnBrk="1" latinLnBrk="0" hangingPunct="1">
        <a:spcBef>
          <a:spcPts val="57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51448" indent="-260718" algn="l" rtl="0" eaLnBrk="1" latinLnBrk="0" hangingPunct="1">
        <a:spcBef>
          <a:spcPts val="456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64310" indent="-260718" algn="l" rtl="0" eaLnBrk="1" latinLnBrk="0" hangingPunct="1">
        <a:spcBef>
          <a:spcPts val="342"/>
        </a:spcBef>
        <a:buClr>
          <a:schemeClr val="accent2"/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77172" indent="-208575" algn="l" rtl="0" eaLnBrk="1" latinLnBrk="0" hangingPunct="1">
        <a:spcBef>
          <a:spcPts val="342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2085746" indent="-208575" algn="l" rtl="0" eaLnBrk="1" latinLnBrk="0" hangingPunct="1">
        <a:spcBef>
          <a:spcPts val="342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294321" indent="-208575" algn="l" rtl="0" eaLnBrk="1" latinLnBrk="0" hangingPunct="1">
        <a:spcBef>
          <a:spcPts val="342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502896" indent="-208575" algn="l" rtl="0" eaLnBrk="1" latinLnBrk="0" hangingPunct="1">
        <a:spcBef>
          <a:spcPts val="342"/>
        </a:spcBef>
        <a:buClr>
          <a:srgbClr val="9FB8CD"/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520926" y="5236638"/>
            <a:ext cx="6711759" cy="112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6" tIns="50398" rIns="100796" bIns="50398" numCol="1" anchor="b" anchorCtr="0" compatLnSpc="1">
            <a:prstTxWarp prst="textNoShape">
              <a:avLst/>
            </a:prstTxWarp>
            <a:normAutofit/>
          </a:bodyPr>
          <a:lstStyle/>
          <a:p>
            <a:pPr defTabSz="1007943" fontAlgn="base">
              <a:spcBef>
                <a:spcPts val="1200"/>
              </a:spcBef>
              <a:defRPr/>
            </a:pPr>
            <a:endParaRPr lang="ru-RU" sz="1323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8675" y="677821"/>
            <a:ext cx="58832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 АКЦИОНЕРНОЕ ОБЩЕСТВО </a:t>
            </a:r>
          </a:p>
          <a:p>
            <a:pPr>
              <a:spcBef>
                <a:spcPts val="4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«НАУЧНО-ПРОИЗВОДСТВЕННАЯ КОРПОРАЦИЯ </a:t>
            </a:r>
          </a:p>
          <a:p>
            <a:pPr>
              <a:spcBef>
                <a:spcPts val="4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«УРАЛВАГОНЗАВОД»</a:t>
            </a:r>
          </a:p>
          <a:p>
            <a:pPr>
              <a:spcBef>
                <a:spcPts val="400"/>
              </a:spcBef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8" descr="uvz_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919" y="875354"/>
            <a:ext cx="1173576" cy="50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единительная линия 14"/>
          <p:cNvCxnSpPr/>
          <p:nvPr/>
        </p:nvCxnSpPr>
        <p:spPr>
          <a:xfrm rot="5400000" flipV="1">
            <a:off x="3835293" y="1125006"/>
            <a:ext cx="540000" cy="4489"/>
          </a:xfrm>
          <a:prstGeom prst="line">
            <a:avLst/>
          </a:prstGeom>
          <a:ln w="12700">
            <a:solidFill>
              <a:srgbClr val="E55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43969" y="5457832"/>
            <a:ext cx="8932862" cy="0"/>
          </a:xfrm>
          <a:prstGeom prst="line">
            <a:avLst/>
          </a:prstGeom>
          <a:ln w="15875">
            <a:solidFill>
              <a:srgbClr val="E55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670615" y="1622181"/>
            <a:ext cx="7806216" cy="241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7943" fontAlgn="base">
              <a:spcBef>
                <a:spcPts val="1200"/>
              </a:spcBef>
              <a:defRPr/>
            </a:pP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Страхователь: АО </a:t>
            </a: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Научно – производственная корпорация </a:t>
            </a: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«Уралвагонзавод» </a:t>
            </a:r>
          </a:p>
          <a:p>
            <a:pPr defTabSz="1007943" fontAlgn="base">
              <a:spcBef>
                <a:spcPts val="1200"/>
              </a:spcBef>
              <a:defRPr/>
            </a:pP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Ф.Э. Дзержинского</a:t>
            </a:r>
            <a:r>
              <a:rPr lang="ru-RU" sz="3527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27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323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1126" y="4380615"/>
            <a:ext cx="78680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E55300"/>
                </a:solidFill>
                <a:latin typeface="Times New Roman" pitchFamily="18" charset="0"/>
                <a:cs typeface="Times New Roman" pitchFamily="18" charset="0"/>
              </a:rPr>
              <a:t>«Переход на механизм прямых выплат»</a:t>
            </a:r>
            <a:endParaRPr lang="ru-RU" sz="3200" b="1" dirty="0">
              <a:solidFill>
                <a:srgbClr val="E55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04251" y="6454736"/>
            <a:ext cx="32121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Нижний Тагил</a:t>
            </a:r>
          </a:p>
          <a:p>
            <a:pPr algn="ctr"/>
            <a:r>
              <a:rPr lang="ru-RU" sz="2000" b="1" dirty="0"/>
              <a:t>2020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914681" y="459174"/>
            <a:ext cx="9612000" cy="6933923"/>
            <a:chOff x="540700" y="459173"/>
            <a:chExt cx="9612000" cy="6933923"/>
          </a:xfrm>
        </p:grpSpPr>
        <p:sp>
          <p:nvSpPr>
            <p:cNvPr id="18" name="TextBox 17"/>
            <p:cNvSpPr txBox="1"/>
            <p:nvPr/>
          </p:nvSpPr>
          <p:spPr>
            <a:xfrm>
              <a:off x="2215410" y="485191"/>
              <a:ext cx="5883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 АО «НАУЧНО-ПРОИЗВОДСТВЕННАЯ КОРПОРАЦИЯ «УРАЛВАГОНЗАВОД»</a:t>
              </a: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540700" y="873388"/>
              <a:ext cx="9612000" cy="4489"/>
            </a:xfrm>
            <a:prstGeom prst="line">
              <a:avLst/>
            </a:prstGeom>
            <a:ln w="12700">
              <a:solidFill>
                <a:srgbClr val="E55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20" name="Рисунок 8" descr="uvz_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59262" y="459173"/>
              <a:ext cx="843060" cy="359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8689589" y="7162264"/>
              <a:ext cx="12700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www.uvz.ru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PlumbBoldC" pitchFamily="2" charset="-52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540700" y="7064360"/>
              <a:ext cx="9612000" cy="4489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204112" y="4607169"/>
            <a:ext cx="11624648" cy="1356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Сегодня Уралвагонзавод – один из крупнейших научно – производственных комплексов России включающий в себя металлургическое, вагоносборочное, механосборочное, </a:t>
            </a:r>
            <a:r>
              <a:rPr lang="ru-RU" dirty="0" err="1"/>
              <a:t>ремонтно</a:t>
            </a:r>
            <a:r>
              <a:rPr lang="ru-RU" dirty="0"/>
              <a:t> – механическое, инструментальное и другие производства, позволяющие обеспечивать замкнутый цикл выпуска продукции, численностью около 30000 работников.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51849"/>
              </p:ext>
            </p:extLst>
          </p:nvPr>
        </p:nvGraphicFramePr>
        <p:xfrm>
          <a:off x="597529" y="2213573"/>
          <a:ext cx="12457568" cy="2393595"/>
        </p:xfrm>
        <a:graphic>
          <a:graphicData uri="http://schemas.openxmlformats.org/drawingml/2006/table">
            <a:tbl>
              <a:tblPr firstRow="1" firstCol="1" bandRow="1"/>
              <a:tblGrid>
                <a:gridCol w="1634402"/>
                <a:gridCol w="1007247"/>
                <a:gridCol w="1282816"/>
                <a:gridCol w="1643416"/>
                <a:gridCol w="1530036"/>
                <a:gridCol w="1267485"/>
                <a:gridCol w="1520982"/>
                <a:gridCol w="1394234"/>
                <a:gridCol w="1176950"/>
              </a:tblGrid>
              <a:tr h="1329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Класс </a:t>
                      </a:r>
                      <a:r>
                        <a:rPr lang="ru-RU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профриска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(тариф %)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Среднесписочная численность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работающих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Начислено страховых взносов по ВН и М (</a:t>
                      </a:r>
                      <a:r>
                        <a:rPr lang="ru-RU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тыс.руб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Расходы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 ВН и 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тыс.руб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Пособия 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 временной нетрудоспособности, </a:t>
                      </a:r>
                      <a:r>
                        <a:rPr lang="ru-RU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шт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Начислено страховых взносов по НС и ПЗ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тыс.руб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Расходы на НИ и ПЗ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(тыс.руб)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Финансирование пред.мер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(тыс.руб.)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3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АО «НАУЧНО-ПРОИЗВОДСТВЕННАЯ КОРПОРАЦИЯ «УРАЛВАГОНЗАВОД»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 (1,9%)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28090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391 420,089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714092,288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58 605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256 479,526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64 622,936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59 690,34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 flipV="1">
            <a:off x="2633243" y="6595022"/>
            <a:ext cx="8843588" cy="1"/>
          </a:xfrm>
          <a:prstGeom prst="line">
            <a:avLst/>
          </a:prstGeom>
          <a:ln w="15875">
            <a:solidFill>
              <a:srgbClr val="E55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33243" y="1383324"/>
            <a:ext cx="8564676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E55300"/>
                </a:solidFill>
              </a:rPr>
              <a:t>Сформировано электронных листов нетрудоспособности (ЭЛН) – 15991 шт.</a:t>
            </a:r>
            <a:endParaRPr lang="ru-RU" dirty="0">
              <a:solidFill>
                <a:srgbClr val="E55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/>
          <p:cNvGrpSpPr/>
          <p:nvPr/>
        </p:nvGrpSpPr>
        <p:grpSpPr>
          <a:xfrm>
            <a:off x="1914681" y="459174"/>
            <a:ext cx="9612000" cy="6933923"/>
            <a:chOff x="540700" y="459173"/>
            <a:chExt cx="9612000" cy="6933923"/>
          </a:xfrm>
        </p:grpSpPr>
        <p:sp>
          <p:nvSpPr>
            <p:cNvPr id="33" name="TextBox 32"/>
            <p:cNvSpPr txBox="1"/>
            <p:nvPr/>
          </p:nvSpPr>
          <p:spPr>
            <a:xfrm>
              <a:off x="2163249" y="511210"/>
              <a:ext cx="5883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 АО «НАУЧНО-ПРОИЗВОДСТВЕННАЯ КОРПОРАЦИЯ «УРАЛВАГОНЗАВОД»</a:t>
              </a: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540700" y="873388"/>
              <a:ext cx="9612000" cy="4489"/>
            </a:xfrm>
            <a:prstGeom prst="line">
              <a:avLst/>
            </a:prstGeom>
            <a:ln w="12700">
              <a:solidFill>
                <a:srgbClr val="E55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35" name="Рисунок 8" descr="uvz_.t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262" y="459173"/>
              <a:ext cx="843060" cy="359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8689589" y="7162264"/>
              <a:ext cx="12700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www.uvz.ru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PlumbBoldC" pitchFamily="2" charset="-52"/>
              </a:endParaRPr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540700" y="7064360"/>
              <a:ext cx="9612000" cy="4489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7" name="Прямоугольник 16"/>
          <p:cNvSpPr/>
          <p:nvPr/>
        </p:nvSpPr>
        <p:spPr>
          <a:xfrm>
            <a:off x="4587306" y="4775574"/>
            <a:ext cx="70872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28894" y="1775637"/>
            <a:ext cx="531060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5" name="Picture 2" descr="Z:\Шутько А.В\Савицкий М.А\фото на буклет\DJI_0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748" y="1339703"/>
            <a:ext cx="3479138" cy="485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20280" y="1339702"/>
            <a:ext cx="5119221" cy="484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E55305"/>
                </a:solidFill>
              </a:rPr>
              <a:t>Готовность </a:t>
            </a:r>
            <a:r>
              <a:rPr lang="ru-RU" sz="2400" b="1" dirty="0">
                <a:solidFill>
                  <a:srgbClr val="E55305"/>
                </a:solidFill>
              </a:rPr>
              <a:t>бухгалтерской </a:t>
            </a:r>
            <a:r>
              <a:rPr lang="ru-RU" sz="2400" b="1" dirty="0">
                <a:solidFill>
                  <a:srgbClr val="E55305"/>
                </a:solidFill>
              </a:rPr>
              <a:t>службы:</a:t>
            </a:r>
          </a:p>
          <a:p>
            <a:pPr algn="ctr"/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Особенности </a:t>
            </a:r>
            <a:r>
              <a:rPr lang="ru-RU" sz="2400" b="1" dirty="0"/>
              <a:t>страхователя - </a:t>
            </a:r>
            <a:r>
              <a:rPr lang="ru-RU" sz="2400" dirty="0"/>
              <a:t>постановка на учет обособленных структурных подразделений по их месту нахождения, наделенных полномочиями по начислению выплат и вознаграждений работникам;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Карта «МИР» в деятельности страхователя  не используется;</a:t>
            </a:r>
          </a:p>
          <a:p>
            <a:pPr marL="342900" indent="-342900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1914681" y="459174"/>
            <a:ext cx="9612000" cy="6933923"/>
            <a:chOff x="540700" y="459173"/>
            <a:chExt cx="9612000" cy="6933923"/>
          </a:xfrm>
        </p:grpSpPr>
        <p:sp>
          <p:nvSpPr>
            <p:cNvPr id="32" name="TextBox 31"/>
            <p:cNvSpPr txBox="1"/>
            <p:nvPr/>
          </p:nvSpPr>
          <p:spPr>
            <a:xfrm>
              <a:off x="2224463" y="506546"/>
              <a:ext cx="5883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 АО «НАУЧНО-ПРОИЗВОДСТВЕННАЯ КОРПОРАЦИЯ «УРАЛВАГОНЗАВОД»</a:t>
              </a:r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540700" y="873388"/>
              <a:ext cx="9612000" cy="4489"/>
            </a:xfrm>
            <a:prstGeom prst="line">
              <a:avLst/>
            </a:prstGeom>
            <a:ln w="12700">
              <a:solidFill>
                <a:srgbClr val="E55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34" name="Рисунок 8" descr="uvz_.t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262" y="459173"/>
              <a:ext cx="843060" cy="359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8689589" y="7162264"/>
              <a:ext cx="12700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www.uvz.ru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PlumbBoldC" pitchFamily="2" charset="-52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540700" y="7064360"/>
              <a:ext cx="9612000" cy="4489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543969" y="2667253"/>
            <a:ext cx="3365120" cy="31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6" tIns="50398" rIns="100796" bIns="50398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3969" y="5300805"/>
            <a:ext cx="8932862" cy="307777"/>
          </a:xfrm>
          <a:prstGeom prst="rect">
            <a:avLst/>
          </a:prstGeom>
        </p:spPr>
        <p:txBody>
          <a:bodyPr wrap="square" numCol="2" spcCol="324000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37.JPG"/>
          <p:cNvPicPr>
            <a:picLocks noChangeAspect="1"/>
          </p:cNvPicPr>
          <p:nvPr/>
        </p:nvPicPr>
        <p:blipFill>
          <a:blip r:embed="rId3" cstate="print"/>
          <a:srcRect t="18219"/>
          <a:stretch>
            <a:fillRect/>
          </a:stretch>
        </p:blipFill>
        <p:spPr>
          <a:xfrm>
            <a:off x="8936737" y="5044440"/>
            <a:ext cx="2536562" cy="1813560"/>
          </a:xfrm>
          <a:prstGeom prst="rect">
            <a:avLst/>
          </a:prstGeom>
        </p:spPr>
      </p:pic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543969" y="4191778"/>
            <a:ext cx="3809586" cy="44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6" tIns="50398" rIns="100796" bIns="50398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738" y="2984478"/>
            <a:ext cx="2540094" cy="189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737" y="1005841"/>
            <a:ext cx="2536563" cy="182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14681" y="1180214"/>
            <a:ext cx="6848929" cy="532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E55305"/>
                </a:solidFill>
              </a:rPr>
              <a:t>Готовность программного обеспечения к переходу на прямые выплаты:</a:t>
            </a:r>
          </a:p>
          <a:p>
            <a:endParaRPr lang="ru-RU" b="1" dirty="0">
              <a:solidFill>
                <a:srgbClr val="E55305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b="1" dirty="0"/>
              <a:t>Целевая автоматизированная система  - ПС «БОСС – кадровик» - в процессе разработки (ведутся работы по настройке функционала расчета листков временной нетрудоспособности, в </a:t>
            </a:r>
            <a:r>
              <a:rPr lang="ru-RU" sz="2000" b="1" dirty="0" err="1"/>
              <a:t>т.ч</a:t>
            </a:r>
            <a:r>
              <a:rPr lang="ru-RU" sz="2000" b="1" dirty="0"/>
              <a:t>. и ЭЛН. Срок – декабрь 2020 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 algn="just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 algn="just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>
              <a:buFont typeface="Arial" pitchFamily="34" charset="0"/>
              <a:buChar char="•"/>
            </a:pPr>
            <a:endParaRPr lang="ru-RU" sz="1800" b="1" dirty="0"/>
          </a:p>
          <a:p>
            <a:endParaRPr lang="ru-RU" sz="1200" b="1" dirty="0"/>
          </a:p>
          <a:p>
            <a:pPr marL="342900" indent="-342900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>
              <a:buFont typeface="Arial" pitchFamily="34" charset="0"/>
              <a:buChar char="•"/>
            </a:pPr>
            <a:endParaRPr lang="ru-RU" sz="1800" b="1" dirty="0"/>
          </a:p>
          <a:p>
            <a:pPr marL="342900" indent="-342900">
              <a:buFont typeface="Arial" pitchFamily="34" charset="0"/>
              <a:buChar char="•"/>
            </a:pP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26529" y="3434317"/>
            <a:ext cx="2313552" cy="393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 bwMode="grayWhite">
          <a:xfrm>
            <a:off x="3598445" y="3434317"/>
            <a:ext cx="3411954" cy="40825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90517" y="3419469"/>
            <a:ext cx="3297255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E55305"/>
                </a:solidFill>
              </a:rPr>
              <a:t>Необходимые</a:t>
            </a:r>
            <a:r>
              <a:rPr lang="ru-RU" dirty="0">
                <a:solidFill>
                  <a:srgbClr val="E55300"/>
                </a:solidFill>
              </a:rPr>
              <a:t> условия</a:t>
            </a:r>
            <a:endParaRPr lang="ru-RU" dirty="0">
              <a:solidFill>
                <a:srgbClr val="E553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115845" y="3842570"/>
            <a:ext cx="482601" cy="569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383307" y="3843379"/>
            <a:ext cx="1" cy="568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010400" y="3842570"/>
            <a:ext cx="583629" cy="569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192689" y="4411944"/>
            <a:ext cx="2033841" cy="24077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48762" y="4411944"/>
            <a:ext cx="2091319" cy="239693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prstClr val="black"/>
                </a:solidFill>
              </a:rPr>
              <a:t>Сформулировать  бизнес – требования к программному обеспечению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720682" y="4411944"/>
            <a:ext cx="2042927" cy="239693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600" b="1" dirty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>
                <a:solidFill>
                  <a:prstClr val="black"/>
                </a:solidFill>
              </a:rPr>
              <a:t>Разработать </a:t>
            </a:r>
            <a:r>
              <a:rPr lang="ru-RU" sz="2000" b="1" dirty="0">
                <a:solidFill>
                  <a:prstClr val="black"/>
                </a:solidFill>
              </a:rPr>
              <a:t>нормативные документы  Общества, описывающие и регламентирующие  процесс в целом 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92689" y="4411946"/>
            <a:ext cx="180753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ru-RU" sz="1600" b="1" dirty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>
                <a:solidFill>
                  <a:prstClr val="black"/>
                </a:solidFill>
              </a:rPr>
              <a:t>Определить</a:t>
            </a:r>
            <a:r>
              <a:rPr lang="ru-RU" sz="1600" b="1" dirty="0">
                <a:solidFill>
                  <a:prstClr val="black"/>
                </a:solidFill>
              </a:rPr>
              <a:t>  </a:t>
            </a:r>
            <a:r>
              <a:rPr lang="ru-RU" sz="2000" b="1" dirty="0">
                <a:solidFill>
                  <a:prstClr val="black"/>
                </a:solidFill>
              </a:rPr>
              <a:t>Заказчика функционала прямых выплат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914681" y="459174"/>
            <a:ext cx="9612000" cy="6933923"/>
            <a:chOff x="540700" y="459173"/>
            <a:chExt cx="9612000" cy="6933923"/>
          </a:xfrm>
        </p:grpSpPr>
        <p:sp>
          <p:nvSpPr>
            <p:cNvPr id="3" name="TextBox 2"/>
            <p:cNvSpPr txBox="1"/>
            <p:nvPr/>
          </p:nvSpPr>
          <p:spPr>
            <a:xfrm>
              <a:off x="2197303" y="485191"/>
              <a:ext cx="5883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 АО «НАУЧНО-ПРОИЗВОДСТВЕННАЯ КОРПОРАЦИЯ «УРАЛВАГОНЗАВОД»</a:t>
              </a: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540700" y="873388"/>
              <a:ext cx="9612000" cy="4489"/>
            </a:xfrm>
            <a:prstGeom prst="line">
              <a:avLst/>
            </a:prstGeom>
            <a:ln w="12700">
              <a:solidFill>
                <a:srgbClr val="E55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5" name="Рисунок 8" descr="uvz_.t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262" y="459173"/>
              <a:ext cx="843060" cy="359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8689589" y="7162264"/>
              <a:ext cx="12700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www.uvz.ru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PlumbBoldC" pitchFamily="2" charset="-52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540700" y="7064360"/>
              <a:ext cx="9612000" cy="4489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914682" y="1301263"/>
            <a:ext cx="6176622" cy="7860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E55305"/>
                </a:solidFill>
              </a:rPr>
              <a:t>Уровень взаимодействия с ФСС:</a:t>
            </a:r>
          </a:p>
          <a:p>
            <a:pPr algn="ctr"/>
            <a:endParaRPr lang="ru-RU" dirty="0">
              <a:solidFill>
                <a:srgbClr val="E55305"/>
              </a:solidFill>
            </a:endParaRPr>
          </a:p>
          <a:p>
            <a:pPr algn="ctr"/>
            <a:endParaRPr lang="ru-RU" dirty="0">
              <a:solidFill>
                <a:srgbClr val="E55305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Организовано взаимодействие по обработке электронных больничных листов;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ru-RU" sz="2400" dirty="0"/>
              <a:t>Заключено соглашение </a:t>
            </a:r>
            <a:r>
              <a:rPr lang="ru-RU" sz="2400" dirty="0"/>
              <a:t>«Об информационном взаимодействии при формировании электронного листка нетрудоспособности» со Свердловским региональным отделением Фонда социального страхования Российской Федерации филиал №</a:t>
            </a:r>
            <a:r>
              <a:rPr lang="ru-RU" sz="2400" dirty="0"/>
              <a:t>3 </a:t>
            </a:r>
            <a:r>
              <a:rPr lang="ru-RU" sz="2400" dirty="0"/>
              <a:t>;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ru-RU" sz="2800" dirty="0"/>
          </a:p>
          <a:p>
            <a:pPr marL="342900" indent="-342900" algn="ctr">
              <a:buFont typeface="Arial" pitchFamily="34" charset="0"/>
              <a:buChar char="•"/>
            </a:pPr>
            <a:endParaRPr lang="ru-RU" dirty="0">
              <a:solidFill>
                <a:srgbClr val="E55305"/>
              </a:solidFill>
            </a:endParaRPr>
          </a:p>
          <a:p>
            <a:pPr marL="342900" indent="-342900" algn="ctr">
              <a:buFont typeface="Arial" pitchFamily="34" charset="0"/>
              <a:buChar char="•"/>
            </a:pPr>
            <a:endParaRPr lang="ru-RU" dirty="0">
              <a:solidFill>
                <a:srgbClr val="E55305"/>
              </a:solidFill>
            </a:endParaRPr>
          </a:p>
          <a:p>
            <a:pPr algn="ctr"/>
            <a:endParaRPr lang="ru-RU" dirty="0">
              <a:solidFill>
                <a:srgbClr val="E55305"/>
              </a:solidFill>
            </a:endParaRPr>
          </a:p>
          <a:p>
            <a:pPr algn="ctr"/>
            <a:endParaRPr lang="ru-RU" dirty="0">
              <a:solidFill>
                <a:srgbClr val="E55305"/>
              </a:solidFill>
            </a:endParaRPr>
          </a:p>
          <a:p>
            <a:pPr algn="ctr"/>
            <a:endParaRPr lang="ru-RU" dirty="0">
              <a:solidFill>
                <a:srgbClr val="E55305"/>
              </a:solidFill>
            </a:endParaRPr>
          </a:p>
          <a:p>
            <a:pPr algn="ctr"/>
            <a:endParaRPr lang="ru-RU" dirty="0">
              <a:solidFill>
                <a:srgbClr val="E55305"/>
              </a:solidFill>
            </a:endParaRPr>
          </a:p>
          <a:p>
            <a:pPr algn="ctr"/>
            <a:endParaRPr lang="ru-RU" dirty="0">
              <a:solidFill>
                <a:srgbClr val="E55305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633243" y="6595022"/>
            <a:ext cx="8843588" cy="1"/>
          </a:xfrm>
          <a:prstGeom prst="line">
            <a:avLst/>
          </a:prstGeom>
          <a:ln w="15875">
            <a:solidFill>
              <a:srgbClr val="E55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Z:\4 КАБИНЕТ\Савицкий М.А\фото на буклет\DJI_001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50"/>
          <a:stretch/>
        </p:blipFill>
        <p:spPr bwMode="auto">
          <a:xfrm>
            <a:off x="8536781" y="2215662"/>
            <a:ext cx="3247292" cy="375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9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1914681" y="459174"/>
            <a:ext cx="9612000" cy="6933923"/>
            <a:chOff x="540700" y="459173"/>
            <a:chExt cx="9612000" cy="6933923"/>
          </a:xfrm>
        </p:grpSpPr>
        <p:sp>
          <p:nvSpPr>
            <p:cNvPr id="19" name="TextBox 18"/>
            <p:cNvSpPr txBox="1"/>
            <p:nvPr/>
          </p:nvSpPr>
          <p:spPr>
            <a:xfrm>
              <a:off x="2224167" y="485191"/>
              <a:ext cx="5883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 АО «НАУЧНО-ПРОИЗВОДСТВЕННАЯ КОРПОРАЦИЯ «УРАЛВАГОНЗАВОД»</a:t>
              </a: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540700" y="873388"/>
              <a:ext cx="9612000" cy="4489"/>
            </a:xfrm>
            <a:prstGeom prst="line">
              <a:avLst/>
            </a:prstGeom>
            <a:ln w="12700">
              <a:solidFill>
                <a:srgbClr val="E55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21" name="Рисунок 8" descr="uvz_.t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262" y="459173"/>
              <a:ext cx="843060" cy="359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8689589" y="7162264"/>
              <a:ext cx="12700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www.uvz.ru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PlumbBoldC" pitchFamily="2" charset="-52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540700" y="7064360"/>
              <a:ext cx="9612000" cy="4489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862540" y="1180215"/>
            <a:ext cx="7102549" cy="72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E55305"/>
                </a:solidFill>
              </a:rPr>
              <a:t>Информационно – разъяснительная работа о порядке оформления и получения пособий:</a:t>
            </a:r>
            <a:endParaRPr lang="ru-RU" dirty="0">
              <a:solidFill>
                <a:srgbClr val="E55305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5818390" y="2488019"/>
            <a:ext cx="1107853" cy="627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11934" y="2222205"/>
            <a:ext cx="3625703" cy="1356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Доведение порядка получения пособий в рамках  «Прямых выплат» до работников Общества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0540" y="5284321"/>
            <a:ext cx="1453812" cy="90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10715" y="2030413"/>
            <a:ext cx="2275367" cy="144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9178" y="2030413"/>
            <a:ext cx="37044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Численность  работающих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</a:rPr>
              <a:t>~ 30 000 чел.</a:t>
            </a: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1934" y="4601421"/>
            <a:ext cx="2998382" cy="2340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Информирование работников о возможных способах получения пособий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Карта «МИР»;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Банковский счет</a:t>
            </a:r>
            <a:r>
              <a:rPr lang="ru-RU" sz="1600" b="1" dirty="0"/>
              <a:t>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Почтовый перевод</a:t>
            </a:r>
            <a:r>
              <a:rPr lang="ru-RU" sz="1600" b="1" dirty="0"/>
              <a:t>;</a:t>
            </a:r>
          </a:p>
          <a:p>
            <a:pPr marL="285750" indent="-285750">
              <a:buFontTx/>
              <a:buChar char="-"/>
            </a:pP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5489" y="4178596"/>
            <a:ext cx="5196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№ карты «МИР»</a:t>
            </a:r>
          </a:p>
          <a:p>
            <a:pPr algn="ctr"/>
            <a:r>
              <a:rPr lang="ru-RU" sz="2000" dirty="0"/>
              <a:t>с</a:t>
            </a:r>
            <a:r>
              <a:rPr lang="ru-RU" sz="2000" dirty="0"/>
              <a:t> 01.05.2019 Постановление Правительства РФ от 11.04.2019 № 419</a:t>
            </a:r>
            <a:endParaRPr lang="ru-RU" sz="2000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5818390" y="4976038"/>
            <a:ext cx="1107855" cy="6485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914681" y="459174"/>
            <a:ext cx="9612000" cy="6933923"/>
            <a:chOff x="540700" y="459173"/>
            <a:chExt cx="9612000" cy="6933923"/>
          </a:xfrm>
        </p:grpSpPr>
        <p:sp>
          <p:nvSpPr>
            <p:cNvPr id="3" name="TextBox 2"/>
            <p:cNvSpPr txBox="1"/>
            <p:nvPr/>
          </p:nvSpPr>
          <p:spPr>
            <a:xfrm>
              <a:off x="2102322" y="485191"/>
              <a:ext cx="5883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 АО «НАУЧНО-ПРОИЗВОДСТВЕННАЯ КОРПОРАЦИЯ «УРАЛВАГОНЗАВОД»</a:t>
              </a: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540700" y="873388"/>
              <a:ext cx="9612000" cy="4489"/>
            </a:xfrm>
            <a:prstGeom prst="line">
              <a:avLst/>
            </a:prstGeom>
            <a:ln w="12700">
              <a:solidFill>
                <a:srgbClr val="E55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5" name="Рисунок 8" descr="uvz_.t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262" y="459173"/>
              <a:ext cx="843060" cy="359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8689589" y="7162264"/>
              <a:ext cx="12700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www.uvz.ru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PlumbBoldC" pitchFamily="2" charset="-52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540700" y="7064360"/>
              <a:ext cx="9612000" cy="4489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3894444" y="1348154"/>
            <a:ext cx="6169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E55300"/>
                </a:solidFill>
              </a:rPr>
              <a:t>Проблемы страхователя</a:t>
            </a:r>
            <a:r>
              <a:rPr lang="ru-RU" dirty="0">
                <a:solidFill>
                  <a:srgbClr val="E55300"/>
                </a:solidFill>
              </a:rPr>
              <a:t>: </a:t>
            </a:r>
            <a:endParaRPr lang="ru-RU" dirty="0">
              <a:solidFill>
                <a:srgbClr val="E55300"/>
              </a:solidFill>
            </a:endParaRPr>
          </a:p>
        </p:txBody>
      </p:sp>
      <p:cxnSp>
        <p:nvCxnSpPr>
          <p:cNvPr id="10" name="Прямая со стрелкой 9"/>
          <p:cNvCxnSpPr>
            <a:endCxn id="19" idx="0"/>
          </p:cNvCxnSpPr>
          <p:nvPr/>
        </p:nvCxnSpPr>
        <p:spPr>
          <a:xfrm flipH="1">
            <a:off x="3685873" y="1735016"/>
            <a:ext cx="1416046" cy="844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23" idx="0"/>
          </p:cNvCxnSpPr>
          <p:nvPr/>
        </p:nvCxnSpPr>
        <p:spPr>
          <a:xfrm>
            <a:off x="8794690" y="1735015"/>
            <a:ext cx="1613003" cy="844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910812" y="1735016"/>
            <a:ext cx="0" cy="844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739612" y="1735016"/>
            <a:ext cx="0" cy="844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33243" y="2579078"/>
            <a:ext cx="21052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Разработка соответствующих локальных актов, должностных инструкций в сжатые сроки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101919" y="2485293"/>
            <a:ext cx="18770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Некорректное оформление медицинскими организациями ЭЛН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083120" y="2485293"/>
            <a:ext cx="2121876" cy="2935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Своевременная передача данных страхователю, что влечет за собой ответственность по ч. 4 ст.15.33 КоАП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9481719" y="2579078"/>
            <a:ext cx="1851947" cy="1671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Отсутствие оборудования, отвечающего современным требованиям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2633243" y="6595022"/>
            <a:ext cx="8843588" cy="1"/>
          </a:xfrm>
          <a:prstGeom prst="line">
            <a:avLst/>
          </a:prstGeom>
          <a:ln w="15875">
            <a:solidFill>
              <a:srgbClr val="E55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84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2"/>
          <p:cNvSpPr txBox="1">
            <a:spLocks/>
          </p:cNvSpPr>
          <p:nvPr/>
        </p:nvSpPr>
        <p:spPr bwMode="auto">
          <a:xfrm>
            <a:off x="3998937" y="5087815"/>
            <a:ext cx="5827382" cy="56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6" tIns="50398" rIns="100796" bIns="50398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defTabSz="1007943" eaLnBrk="0" fontAlgn="base" hangingPunct="0">
              <a:lnSpc>
                <a:spcPct val="120000"/>
              </a:lnSpc>
              <a:spcAft>
                <a:spcPct val="0"/>
              </a:spcAft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WWW.UVZ.RU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07943" eaLnBrk="0" fontAlgn="base" hangingPunct="0">
              <a:lnSpc>
                <a:spcPct val="120000"/>
              </a:lnSpc>
              <a:spcAft>
                <a:spcPct val="0"/>
              </a:spcAft>
              <a:defRPr/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07943" eaLnBrk="0" fontAlgn="base" hangingPunct="0">
              <a:lnSpc>
                <a:spcPct val="120000"/>
              </a:lnSpc>
              <a:spcAft>
                <a:spcPct val="0"/>
              </a:spcAft>
              <a:defRPr/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3998935" y="2709308"/>
            <a:ext cx="5968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АКЦИОНЕРНОЕ ОБЩЕСТВО</a:t>
            </a:r>
          </a:p>
          <a:p>
            <a:pPr algn="ctr"/>
            <a:r>
              <a:rPr lang="ru-RU" sz="2000" dirty="0"/>
              <a:t>«НАУЧНО-ПРОИЗВОДСТВЕННАЯ</a:t>
            </a:r>
            <a:r>
              <a:rPr lang="ru-RU" sz="2000" dirty="0"/>
              <a:t> </a:t>
            </a:r>
            <a:r>
              <a:rPr lang="ru-RU" sz="2000" dirty="0"/>
              <a:t>КОРПОРАЦИЯ </a:t>
            </a:r>
          </a:p>
          <a:p>
            <a:pPr algn="ctr"/>
            <a:r>
              <a:rPr lang="ru-RU" sz="2000" dirty="0"/>
              <a:t>«</a:t>
            </a:r>
            <a:r>
              <a:rPr lang="ru-RU" sz="2000" dirty="0"/>
              <a:t>УРАЛВАГОНЗАВОД</a:t>
            </a:r>
            <a:r>
              <a:rPr lang="ru-RU" sz="2000" dirty="0"/>
              <a:t>»</a:t>
            </a:r>
          </a:p>
          <a:p>
            <a:pPr algn="ctr"/>
            <a:endParaRPr lang="ru-RU" sz="2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373981" y="1029645"/>
            <a:ext cx="106863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Рисунок 8" descr="uvz_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098" y="4243755"/>
            <a:ext cx="1942472" cy="67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998937" y="1992924"/>
            <a:ext cx="6179075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E55305"/>
                </a:solidFill>
              </a:rPr>
              <a:t>Спасибо за внимание!</a:t>
            </a:r>
            <a:endParaRPr lang="ru-RU" dirty="0">
              <a:solidFill>
                <a:srgbClr val="E553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422</Words>
  <Application>Microsoft Office PowerPoint</Application>
  <PresentationFormat>Произвольный</PresentationFormat>
  <Paragraphs>106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Bookman Old Style</vt:lpstr>
      <vt:lpstr>Calibri</vt:lpstr>
      <vt:lpstr>Cambria</vt:lpstr>
      <vt:lpstr>Gill Sans MT</vt:lpstr>
      <vt:lpstr>PlumbBoldC</vt:lpstr>
      <vt:lpstr>Times New Roman</vt:lpstr>
      <vt:lpstr>Wingdings</vt:lpstr>
      <vt:lpstr>Wingdings 3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 Борисовна</dc:creator>
  <cp:lastModifiedBy>Паршин Павел Васильевич</cp:lastModifiedBy>
  <cp:revision>87</cp:revision>
  <cp:lastPrinted>2020-02-11T09:24:37Z</cp:lastPrinted>
  <dcterms:created xsi:type="dcterms:W3CDTF">2015-08-10T05:44:06Z</dcterms:created>
  <dcterms:modified xsi:type="dcterms:W3CDTF">2020-02-14T04:58:43Z</dcterms:modified>
</cp:coreProperties>
</file>