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7" r:id="rId5"/>
    <p:sldId id="260" r:id="rId6"/>
    <p:sldId id="261" r:id="rId7"/>
    <p:sldId id="262" r:id="rId8"/>
  </p:sldIdLst>
  <p:sldSz cx="12192000" cy="6858000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4660"/>
  </p:normalViewPr>
  <p:slideViewPr>
    <p:cSldViewPr snapToGrid="0">
      <p:cViewPr varScale="1">
        <p:scale>
          <a:sx n="60" d="100"/>
          <a:sy n="60" d="100"/>
        </p:scale>
        <p:origin x="-108" y="-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&#1057;&#1045;&#1052;&#1048;&#1053;&#1040;&#1056;&#1067;\&#1054;&#1089;&#1077;&#1085;&#1100;%202019\&#1055;&#1086;&#1089;&#1086;&#1073;&#1080;&#1103;%20&#1080;%20&#1069;&#1051;&#1053;\&#1089;&#1086;&#1074;&#1077;&#1097;&#1072;&#1085;&#1080;&#1077;%2018.02.2020\&#1044;&#1048;&#1040;&#1043;&#1056;&#1040;&#1052;&#1052;&#104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Регионы,</a:t>
            </a:r>
            <a:r>
              <a:rPr lang="ru-RU" baseline="0" dirty="0" smtClean="0"/>
              <a:t> подключенные к сервису </a:t>
            </a:r>
            <a:endParaRPr lang="ru-RU" dirty="0"/>
          </a:p>
        </c:rich>
      </c:tx>
      <c:layout>
        <c:manualLayout>
          <c:xMode val="edge"/>
          <c:yMode val="edge"/>
          <c:x val="0.28301918355710126"/>
          <c:y val="4.2656995704780577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0034699812288973E-2"/>
          <c:y val="0.20736396326731396"/>
          <c:w val="0.58111233238456472"/>
          <c:h val="0.7557508726644992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7B-4A61-A6F5-081F79F3A95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D7B-4A61-A6F5-081F79F3A950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Лист1!$C$1:$D$1</c:f>
              <c:strCache>
                <c:ptCount val="2"/>
                <c:pt idx="0">
                  <c:v>Регионы-участники пилотного проекта, %</c:v>
                </c:pt>
                <c:pt idx="1">
                  <c:v>Регионы,не участвующие в пилотном проекте,%</c:v>
                </c:pt>
              </c:strCache>
            </c:strRef>
          </c:cat>
          <c:val>
            <c:numRef>
              <c:f>Лист1!$C$2:$D$2</c:f>
              <c:numCache>
                <c:formatCode>0.0</c:formatCode>
                <c:ptCount val="2"/>
                <c:pt idx="0">
                  <c:v>84.705882352941174</c:v>
                </c:pt>
                <c:pt idx="1">
                  <c:v>15.294117647058826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D7B-4A61-A6F5-081F79F3A95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889486487109048"/>
          <c:y val="0.44405084634954478"/>
          <c:w val="0.31341440676750648"/>
          <c:h val="0.5025771717650587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22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04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263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513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760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94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57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74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1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413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62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E319-BADC-4F64-80E1-C947456F3C2B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4CF67-ED98-41E1-B57B-9A110C29E6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3123" y="1549331"/>
            <a:ext cx="9144000" cy="2387600"/>
          </a:xfrm>
        </p:spPr>
        <p:txBody>
          <a:bodyPr>
            <a:normAutofit/>
          </a:bodyPr>
          <a:lstStyle/>
          <a:p>
            <a:r>
              <a:rPr lang="ru-RU" sz="4000" dirty="0"/>
              <a:t>Готовность </a:t>
            </a:r>
            <a:r>
              <a:rPr lang="ru-RU" sz="4000" dirty="0" smtClean="0"/>
              <a:t>системы «</a:t>
            </a:r>
            <a:r>
              <a:rPr lang="ru-RU" sz="4000" dirty="0" err="1" smtClean="0"/>
              <a:t>Контур.Экстерн</a:t>
            </a:r>
            <a:r>
              <a:rPr lang="ru-RU" sz="4000" dirty="0" smtClean="0"/>
              <a:t>» к </a:t>
            </a:r>
            <a:r>
              <a:rPr lang="ru-RU" sz="4000" dirty="0"/>
              <a:t>переходу </a:t>
            </a:r>
            <a:r>
              <a:rPr lang="ru-RU" sz="4000" dirty="0" smtClean="0"/>
              <a:t>Свердловской области на </a:t>
            </a:r>
            <a:r>
              <a:rPr lang="ru-RU" sz="4000" dirty="0"/>
              <a:t>прямые выплаты страхового обеспечения (ПВСО)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19689" y="5941114"/>
            <a:ext cx="9144000" cy="655983"/>
          </a:xfrm>
        </p:spPr>
        <p:txBody>
          <a:bodyPr/>
          <a:lstStyle/>
          <a:p>
            <a:r>
              <a:rPr lang="ru-RU" dirty="0" smtClean="0"/>
              <a:t>18.02.2020. г. Екатеринбург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63123" y="4600574"/>
            <a:ext cx="9144000" cy="622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latin typeface="+mn-lt"/>
                <a:ea typeface="+mn-ea"/>
                <a:cs typeface="+mn-cs"/>
              </a:rPr>
              <a:t>Елена Кулакова</a:t>
            </a:r>
          </a:p>
          <a:p>
            <a:r>
              <a:rPr lang="ru-RU" sz="2400" dirty="0">
                <a:latin typeface="+mn-lt"/>
                <a:ea typeface="+mn-ea"/>
                <a:cs typeface="+mn-cs"/>
              </a:rPr>
              <a:t>Эксперт компании АО «ПФ «СКБ Контур»</a:t>
            </a:r>
          </a:p>
        </p:txBody>
      </p:sp>
    </p:spTree>
    <p:extLst>
      <p:ext uri="{BB962C8B-B14F-4D97-AF65-F5344CB8AC3E}">
        <p14:creationId xmlns:p14="http://schemas.microsoft.com/office/powerpoint/2010/main" val="2336770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4234" y="377687"/>
            <a:ext cx="9107557" cy="786227"/>
          </a:xfrm>
        </p:spPr>
        <p:txBody>
          <a:bodyPr/>
          <a:lstStyle/>
          <a:p>
            <a:r>
              <a:rPr lang="ru-RU" dirty="0"/>
              <a:t>Статистика использования в регионах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138" y="1641323"/>
            <a:ext cx="10515600" cy="450951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С </a:t>
            </a:r>
            <a:r>
              <a:rPr lang="ru-RU" b="1" dirty="0"/>
              <a:t>2012</a:t>
            </a:r>
            <a:r>
              <a:rPr lang="ru-RU" dirty="0"/>
              <a:t> года </a:t>
            </a:r>
            <a:r>
              <a:rPr lang="ru-RU" dirty="0" smtClean="0"/>
              <a:t>работаем </a:t>
            </a:r>
            <a:r>
              <a:rPr lang="ru-RU" dirty="0"/>
              <a:t>с </a:t>
            </a:r>
            <a:r>
              <a:rPr lang="ru-RU" dirty="0" smtClean="0"/>
              <a:t>Реестрами сведений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69</a:t>
            </a:r>
            <a:r>
              <a:rPr lang="ru-RU" smtClean="0"/>
              <a:t> </a:t>
            </a:r>
            <a:r>
              <a:rPr lang="ru-RU" smtClean="0"/>
              <a:t>регионов </a:t>
            </a:r>
            <a:r>
              <a:rPr lang="ru-RU" dirty="0" smtClean="0"/>
              <a:t>на </a:t>
            </a:r>
            <a:r>
              <a:rPr lang="ru-RU" dirty="0"/>
              <a:t>сегодняшний  день </a:t>
            </a:r>
            <a:endParaRPr lang="ru-RU" dirty="0" smtClean="0"/>
          </a:p>
          <a:p>
            <a:pPr>
              <a:lnSpc>
                <a:spcPct val="150000"/>
              </a:lnSpc>
            </a:pPr>
            <a:endParaRPr lang="ru-RU" b="1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894 505 </a:t>
            </a:r>
            <a:r>
              <a:rPr lang="ru-RU" dirty="0" smtClean="0"/>
              <a:t>- Реестров отправлено за январь 2020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16 268 037 </a:t>
            </a:r>
            <a:r>
              <a:rPr lang="ru-RU" dirty="0"/>
              <a:t>- за все время, начиная с </a:t>
            </a:r>
            <a:r>
              <a:rPr lang="ru-RU" dirty="0" smtClean="0"/>
              <a:t>05.07.2012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110 239  </a:t>
            </a:r>
            <a:r>
              <a:rPr lang="ru-RU" dirty="0" smtClean="0"/>
              <a:t>- ЭЛН отправлено за </a:t>
            </a:r>
            <a:r>
              <a:rPr lang="en-US" dirty="0" smtClean="0"/>
              <a:t>2018-</a:t>
            </a:r>
            <a:r>
              <a:rPr lang="ru-RU" dirty="0" smtClean="0"/>
              <a:t>2019 </a:t>
            </a:r>
            <a:r>
              <a:rPr lang="ru-RU" dirty="0" err="1" smtClean="0"/>
              <a:t>г.г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2784944"/>
              </p:ext>
            </p:extLst>
          </p:nvPr>
        </p:nvGraphicFramePr>
        <p:xfrm>
          <a:off x="7787398" y="1641323"/>
          <a:ext cx="4062550" cy="2493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842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1167" y="716354"/>
            <a:ext cx="9107557" cy="786227"/>
          </a:xfrm>
        </p:spPr>
        <p:txBody>
          <a:bodyPr>
            <a:normAutofit fontScale="90000"/>
          </a:bodyPr>
          <a:lstStyle/>
          <a:p>
            <a:r>
              <a:rPr lang="ru-RU" dirty="0"/>
              <a:t>Статистика использования в </a:t>
            </a:r>
            <a:r>
              <a:rPr lang="ru-RU" dirty="0" smtClean="0"/>
              <a:t>Свердловской области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5938" y="2163566"/>
            <a:ext cx="10515600" cy="4351338"/>
          </a:xfrm>
        </p:spPr>
        <p:txBody>
          <a:bodyPr/>
          <a:lstStyle/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46 355  </a:t>
            </a:r>
            <a:r>
              <a:rPr lang="ru-RU" dirty="0" smtClean="0"/>
              <a:t>-  страхователей работают в сервисе</a:t>
            </a:r>
          </a:p>
          <a:p>
            <a:pPr>
              <a:lnSpc>
                <a:spcPct val="150000"/>
              </a:lnSpc>
            </a:pPr>
            <a:r>
              <a:rPr lang="ru-RU" b="1" dirty="0"/>
              <a:t>223 </a:t>
            </a:r>
            <a:r>
              <a:rPr lang="ru-RU" b="1" dirty="0" smtClean="0"/>
              <a:t>037 </a:t>
            </a:r>
            <a:r>
              <a:rPr lang="ru-RU" dirty="0" smtClean="0"/>
              <a:t>- отправлено расчетов 4-ФСС за 2019 год</a:t>
            </a:r>
            <a:endParaRPr lang="ru-RU" dirty="0"/>
          </a:p>
          <a:p>
            <a:pPr>
              <a:lnSpc>
                <a:spcPct val="150000"/>
              </a:lnSpc>
            </a:pPr>
            <a:r>
              <a:rPr lang="ru-RU" b="1" dirty="0" smtClean="0"/>
              <a:t>55</a:t>
            </a:r>
            <a:r>
              <a:rPr lang="ru-RU" b="1" dirty="0"/>
              <a:t> </a:t>
            </a:r>
            <a:r>
              <a:rPr lang="ru-RU" b="1" dirty="0" smtClean="0"/>
              <a:t>586 </a:t>
            </a:r>
            <a:r>
              <a:rPr lang="ru-RU" dirty="0" smtClean="0"/>
              <a:t>- </a:t>
            </a:r>
            <a:r>
              <a:rPr lang="ru-RU" dirty="0"/>
              <a:t>отправлено расчетов </a:t>
            </a:r>
            <a:r>
              <a:rPr lang="ru-RU" dirty="0" smtClean="0"/>
              <a:t>4-ФСС в 2020 году</a:t>
            </a:r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46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8344" y="377687"/>
            <a:ext cx="7075456" cy="786227"/>
          </a:xfrm>
        </p:spPr>
        <p:txBody>
          <a:bodyPr/>
          <a:lstStyle/>
          <a:p>
            <a:r>
              <a:rPr lang="ru-RU" dirty="0"/>
              <a:t>Основные функции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0733" y="1825625"/>
            <a:ext cx="6333066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Формирование и отправка</a:t>
            </a:r>
          </a:p>
          <a:p>
            <a:r>
              <a:rPr lang="ru-RU" dirty="0" smtClean="0"/>
              <a:t>4-ФСС</a:t>
            </a:r>
          </a:p>
          <a:p>
            <a:r>
              <a:rPr lang="ru-RU" dirty="0" smtClean="0"/>
              <a:t>Реестр сведений</a:t>
            </a:r>
          </a:p>
          <a:p>
            <a:r>
              <a:rPr lang="ru-RU" dirty="0" smtClean="0"/>
              <a:t>ЭЛН</a:t>
            </a:r>
          </a:p>
          <a:p>
            <a:r>
              <a:rPr lang="ru-RU" dirty="0" smtClean="0"/>
              <a:t>Подтверждение ОВЭД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Печать </a:t>
            </a:r>
          </a:p>
          <a:p>
            <a:r>
              <a:rPr lang="ru-RU" dirty="0" smtClean="0"/>
              <a:t>Заявлений</a:t>
            </a:r>
          </a:p>
          <a:p>
            <a:r>
              <a:rPr lang="ru-RU" dirty="0" smtClean="0"/>
              <a:t>Реестров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920" y="623455"/>
            <a:ext cx="2997492" cy="5730145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138325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4234" y="377687"/>
            <a:ext cx="9107557" cy="786227"/>
          </a:xfrm>
        </p:spPr>
        <p:txBody>
          <a:bodyPr>
            <a:normAutofit fontScale="90000"/>
          </a:bodyPr>
          <a:lstStyle/>
          <a:p>
            <a:r>
              <a:rPr lang="ru-RU" dirty="0"/>
              <a:t>Дополнительные ключевые возможности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b="47872"/>
          <a:stretch/>
        </p:blipFill>
        <p:spPr>
          <a:xfrm>
            <a:off x="762190" y="1293223"/>
            <a:ext cx="9820094" cy="2860766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1711" y="3240908"/>
            <a:ext cx="4169916" cy="3175184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647" y="3336551"/>
            <a:ext cx="6108873" cy="3079541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499654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377687"/>
            <a:ext cx="10462592" cy="786227"/>
          </a:xfrm>
        </p:spPr>
        <p:txBody>
          <a:bodyPr>
            <a:normAutofit fontScale="90000"/>
          </a:bodyPr>
          <a:lstStyle/>
          <a:p>
            <a:r>
              <a:rPr lang="ru-RU" dirty="0"/>
              <a:t>График проведения информационных мероприятий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Вебинары</a:t>
            </a:r>
            <a:r>
              <a:rPr lang="ru-RU" dirty="0" smtClean="0"/>
              <a:t> для страхователей совместно с региональным отделением ФСС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</a:p>
          <a:p>
            <a:pPr lvl="1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28.01.2020</a:t>
            </a:r>
            <a:endParaRPr lang="en-US" dirty="0" smtClean="0"/>
          </a:p>
          <a:p>
            <a:pPr lvl="1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dirty="0" smtClean="0"/>
              <a:t>Второй квартал 2020</a:t>
            </a:r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Доступ к тестовой площадке  - за месяц до перехода</a:t>
            </a:r>
          </a:p>
          <a:p>
            <a:r>
              <a:rPr lang="ru-RU" dirty="0" smtClean="0"/>
              <a:t>Обучающий видеоролик - постоянно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71049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7340" y="377687"/>
            <a:ext cx="9614452" cy="786227"/>
          </a:xfrm>
        </p:spPr>
        <p:txBody>
          <a:bodyPr>
            <a:normAutofit/>
          </a:bodyPr>
          <a:lstStyle/>
          <a:p>
            <a:r>
              <a:rPr lang="ru-RU" dirty="0"/>
              <a:t>Контакты и ссылки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Сайт компании: </a:t>
            </a:r>
            <a:r>
              <a:rPr lang="en-US" dirty="0" smtClean="0">
                <a:solidFill>
                  <a:srgbClr val="FF0000"/>
                </a:solidFill>
              </a:rPr>
              <a:t>kontur.ru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Подключение </a:t>
            </a:r>
            <a:r>
              <a:rPr lang="ru-RU" dirty="0"/>
              <a:t>новых пользователей: </a:t>
            </a:r>
            <a:r>
              <a:rPr lang="ru-RU" dirty="0">
                <a:solidFill>
                  <a:srgbClr val="FF0000"/>
                </a:solidFill>
              </a:rPr>
              <a:t>8 (343) 270-55-66</a:t>
            </a:r>
          </a:p>
          <a:p>
            <a:r>
              <a:rPr lang="ru-RU" dirty="0" smtClean="0"/>
              <a:t>Техническая поддержка: </a:t>
            </a:r>
            <a:r>
              <a:rPr lang="ru-RU" dirty="0" smtClean="0">
                <a:solidFill>
                  <a:srgbClr val="FF0000"/>
                </a:solidFill>
              </a:rPr>
              <a:t>8 (343) 344-10-10, </a:t>
            </a:r>
            <a:r>
              <a:rPr lang="ru-RU" dirty="0">
                <a:solidFill>
                  <a:srgbClr val="FF0000"/>
                </a:solidFill>
              </a:rPr>
              <a:t>8 800 500-70-75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695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171</Words>
  <Application>Microsoft Office PowerPoint</Application>
  <PresentationFormat>Произвольный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Готовность системы «Контур.Экстерн» к переходу Свердловской области на прямые выплаты страхового обеспечения (ПВСО)</vt:lpstr>
      <vt:lpstr>Статистика использования в регионах  </vt:lpstr>
      <vt:lpstr>Статистика использования в Свердловской области  </vt:lpstr>
      <vt:lpstr>Основные функции</vt:lpstr>
      <vt:lpstr>Дополнительные ключевые возможности</vt:lpstr>
      <vt:lpstr>График проведения информационных мероприятий</vt:lpstr>
      <vt:lpstr>Контакты и ссылки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Готовность Наименование Продукта к переходу Наименование Региона с дата на прямые выплаты страхового обеспечения (ПВСО)</dc:title>
  <dc:creator>Прямов Григорий Викторович</dc:creator>
  <cp:lastModifiedBy>Audit</cp:lastModifiedBy>
  <cp:revision>40</cp:revision>
  <cp:lastPrinted>2020-01-29T10:00:10Z</cp:lastPrinted>
  <dcterms:created xsi:type="dcterms:W3CDTF">2020-01-29T07:02:11Z</dcterms:created>
  <dcterms:modified xsi:type="dcterms:W3CDTF">2020-02-17T12:05:39Z</dcterms:modified>
</cp:coreProperties>
</file>