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0" r:id="rId4"/>
    <p:sldId id="266" r:id="rId5"/>
    <p:sldId id="272" r:id="rId6"/>
    <p:sldId id="281" r:id="rId7"/>
    <p:sldId id="282" r:id="rId8"/>
    <p:sldId id="283" r:id="rId9"/>
    <p:sldId id="268" r:id="rId10"/>
    <p:sldId id="263" r:id="rId11"/>
    <p:sldId id="261" r:id="rId12"/>
    <p:sldId id="262" r:id="rId13"/>
  </p:sldIdLst>
  <p:sldSz cx="12192000" cy="6858000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22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04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263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513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76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94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57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4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1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413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62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its.1c.ru/" TargetMode="External"/><Relationship Id="rId7" Type="http://schemas.openxmlformats.org/officeDocument/2006/relationships/hyperlink" Target="https://1c-report.ru/about/legal-persons" TargetMode="External"/><Relationship Id="rId2" Type="http://schemas.openxmlformats.org/officeDocument/2006/relationships/hyperlink" Target="http://v8.1c.ru/lawmonitor/lawchanges.js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ki.astral.ru/" TargetMode="External"/><Relationship Id="rId5" Type="http://schemas.openxmlformats.org/officeDocument/2006/relationships/hyperlink" Target="https://lector.1c.ru/" TargetMode="External"/><Relationship Id="rId4" Type="http://schemas.openxmlformats.org/officeDocument/2006/relationships/hyperlink" Target="https://buh.r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1c.ru/db/elreps#content:15:hdoc:_top:&#1101;&#1083;&#1085;" TargetMode="External"/><Relationship Id="rId2" Type="http://schemas.openxmlformats.org/officeDocument/2006/relationships/hyperlink" Target="https://lk.fss.ru/el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1229" y="1468805"/>
            <a:ext cx="10341427" cy="23876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Готовность</a:t>
            </a:r>
            <a:r>
              <a:rPr lang="ru-RU" altLang="ru-RU" sz="4000" b="1" dirty="0" smtClean="0">
                <a:solidFill>
                  <a:schemeClr val="accent1">
                    <a:lumMod val="50000"/>
                  </a:schemeClr>
                </a:solidFill>
              </a:rPr>
              <a:t> программ </a:t>
            </a:r>
            <a:br>
              <a:rPr lang="ru-RU" altLang="ru-RU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alt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семейства </a:t>
            </a:r>
            <a:r>
              <a:rPr lang="ru-RU" altLang="ru-RU" sz="4000" b="1" dirty="0">
                <a:solidFill>
                  <a:schemeClr val="accent1">
                    <a:lumMod val="50000"/>
                  </a:schemeClr>
                </a:solidFill>
              </a:rPr>
              <a:t>1С:Предприятие 8 </a:t>
            </a:r>
            <a:r>
              <a:rPr lang="ru-RU" altLang="ru-RU" sz="40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altLang="ru-RU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к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переходу </a:t>
            </a:r>
            <a:r>
              <a:rPr lang="ru-RU" sz="4000" b="1" dirty="0" smtClean="0">
                <a:solidFill>
                  <a:srgbClr val="FF0000"/>
                </a:solidFill>
              </a:rPr>
              <a:t>Свердловской области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с </a:t>
            </a:r>
            <a:r>
              <a:rPr lang="ru-RU" sz="4000" b="1" dirty="0" smtClean="0">
                <a:solidFill>
                  <a:srgbClr val="FF0000"/>
                </a:solidFill>
              </a:rPr>
              <a:t>01.01.2021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прямые выплаты страхового обеспечения (ПВСО)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78973" y="4978671"/>
            <a:ext cx="4299044" cy="980813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18.02.2020 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Фонд социального страхования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77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9908" name="Rectangle 4"/>
          <p:cNvSpPr>
            <a:spLocks noChangeArrowheads="1"/>
          </p:cNvSpPr>
          <p:nvPr/>
        </p:nvSpPr>
        <p:spPr bwMode="auto">
          <a:xfrm>
            <a:off x="437441" y="811325"/>
            <a:ext cx="11485032" cy="199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Char char="•"/>
              <a:defRPr sz="20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1pPr>
            <a:lvl2pPr marL="563563" indent="-180975">
              <a:spcBef>
                <a:spcPct val="20000"/>
              </a:spcBef>
              <a:spcAft>
                <a:spcPct val="30000"/>
              </a:spcAft>
              <a:buClr>
                <a:schemeClr val="folHlink"/>
              </a:buClr>
              <a:buChar char="•"/>
              <a:defRPr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2pPr>
            <a:lvl3pPr marL="933450" indent="-190500">
              <a:spcBef>
                <a:spcPct val="20000"/>
              </a:spcBef>
              <a:spcAft>
                <a:spcPct val="20000"/>
              </a:spcAft>
              <a:buClr>
                <a:srgbClr val="CC0000"/>
              </a:buClr>
              <a:buChar char="•"/>
              <a:defRPr sz="16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3pPr>
            <a:lvl4pPr marL="1284288" indent="-171450">
              <a:spcBef>
                <a:spcPct val="20000"/>
              </a:spcBef>
              <a:spcAft>
                <a:spcPct val="20000"/>
              </a:spcAft>
              <a:buClr>
                <a:srgbClr val="CC0000"/>
              </a:buClr>
              <a:buChar char="•"/>
              <a:defRPr sz="14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4pPr>
            <a:lvl5pPr marL="1625600" indent="-161925">
              <a:spcBef>
                <a:spcPct val="20000"/>
              </a:spcBef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5pPr>
            <a:lvl6pPr marL="2082800" indent="-161925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6pPr>
            <a:lvl7pPr marL="2540000" indent="-161925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7pPr>
            <a:lvl8pPr marL="2997200" indent="-161925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8pPr>
            <a:lvl9pPr marL="3454400" indent="-161925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ru-RU" altLang="ru-RU" sz="1800" dirty="0" smtClean="0">
                <a:solidFill>
                  <a:schemeClr val="accent1">
                    <a:lumMod val="50000"/>
                  </a:schemeClr>
                </a:solidFill>
              </a:rPr>
              <a:t>1С-Отчетность</a:t>
            </a:r>
            <a:r>
              <a:rPr lang="ru-RU" altLang="ru-RU" sz="1800" b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sz="1800" b="0" dirty="0">
                <a:solidFill>
                  <a:schemeClr val="accent1">
                    <a:lumMod val="50000"/>
                  </a:schemeClr>
                </a:solidFill>
              </a:rPr>
              <a:t>– это современный и удобный  функционал сдачи отчетов, работающий в привычной для пользователя программе «1С:Бухгалтерия». </a:t>
            </a:r>
            <a:endParaRPr lang="ru-RU" altLang="ru-RU" sz="1800" b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ru-RU" altLang="ru-RU" sz="1800" b="0" dirty="0" smtClean="0">
                <a:solidFill>
                  <a:schemeClr val="accent1">
                    <a:lumMod val="50000"/>
                  </a:schemeClr>
                </a:solidFill>
              </a:rPr>
              <a:t>Отправка </a:t>
            </a:r>
            <a:r>
              <a:rPr lang="ru-RU" altLang="ru-RU" sz="1800" b="0" dirty="0">
                <a:solidFill>
                  <a:schemeClr val="accent1">
                    <a:lumMod val="50000"/>
                  </a:schemeClr>
                </a:solidFill>
              </a:rPr>
              <a:t>электронной отчетности в основные контролирующие органы: ФНС, ПФР, ФСС, Росстат, </a:t>
            </a:r>
            <a:r>
              <a:rPr lang="ru-RU" altLang="ru-RU" sz="1800" b="0" dirty="0" err="1">
                <a:solidFill>
                  <a:schemeClr val="accent1">
                    <a:lumMod val="50000"/>
                  </a:schemeClr>
                </a:solidFill>
              </a:rPr>
              <a:t>Росалкогольрегулирование</a:t>
            </a:r>
            <a:r>
              <a:rPr lang="ru-RU" altLang="ru-RU" sz="1800" b="0" dirty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ru-RU" altLang="ru-RU" sz="1800" b="0" dirty="0" err="1">
                <a:solidFill>
                  <a:schemeClr val="accent1">
                    <a:lumMod val="50000"/>
                  </a:schemeClr>
                </a:solidFill>
              </a:rPr>
              <a:t>Росприроднадзор</a:t>
            </a:r>
            <a:r>
              <a:rPr lang="ru-RU" altLang="ru-RU" sz="1800" b="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5709" y="2528121"/>
            <a:ext cx="827471" cy="4462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ФНС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293991" y="2527416"/>
            <a:ext cx="24339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ФСС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71001" y="2562379"/>
            <a:ext cx="793807" cy="4462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ПФР</a:t>
            </a:r>
          </a:p>
        </p:txBody>
      </p:sp>
      <p:pic>
        <p:nvPicPr>
          <p:cNvPr id="69640" name="Picture 6" descr="FSS_Selected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8349858" y="3700533"/>
            <a:ext cx="2512015" cy="1914209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/>
        </p:spPr>
      </p:pic>
      <p:pic>
        <p:nvPicPr>
          <p:cNvPr id="69641" name="Picture 8" descr="PFR_Selected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374958" y="3089847"/>
            <a:ext cx="1377396" cy="109690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/>
        </p:spPr>
      </p:pic>
      <p:pic>
        <p:nvPicPr>
          <p:cNvPr id="69643" name="Picture 9" descr="PosStat_Selected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240295" y="3099973"/>
            <a:ext cx="1284358" cy="1075662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/>
        </p:spPr>
      </p:pic>
      <p:sp>
        <p:nvSpPr>
          <p:cNvPr id="19" name="TextBox 18"/>
          <p:cNvSpPr txBox="1"/>
          <p:nvPr/>
        </p:nvSpPr>
        <p:spPr>
          <a:xfrm>
            <a:off x="6239239" y="2560793"/>
            <a:ext cx="1142429" cy="4462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Росстат</a:t>
            </a:r>
          </a:p>
        </p:txBody>
      </p:sp>
      <p:pic>
        <p:nvPicPr>
          <p:cNvPr id="69647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689" y="4903435"/>
            <a:ext cx="1322789" cy="1066747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9E383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44450" cap="flat" cmpd="sng" algn="ctr">
                <a:solidFill>
                  <a:srgbClr val="CC33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236994" y="4342445"/>
            <a:ext cx="1116781" cy="4462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ФСРАР</a:t>
            </a:r>
          </a:p>
        </p:txBody>
      </p:sp>
      <p:pic>
        <p:nvPicPr>
          <p:cNvPr id="13338" name="Picture 2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" t="31205" r="85765" b="59989"/>
          <a:stretch/>
        </p:blipFill>
        <p:spPr bwMode="auto">
          <a:xfrm>
            <a:off x="4877654" y="4813883"/>
            <a:ext cx="1540933" cy="1066560"/>
          </a:xfrm>
          <a:prstGeom prst="rect">
            <a:avLst/>
          </a:prstGeom>
          <a:noFill/>
          <a:ln w="444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9E383">
                    <a:alpha val="50000"/>
                  </a:srgbClr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193360" y="4295931"/>
            <a:ext cx="774571" cy="4462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РПН</a:t>
            </a:r>
          </a:p>
        </p:txBody>
      </p:sp>
      <p:pic>
        <p:nvPicPr>
          <p:cNvPr id="69642" name="Picture 5" descr="FNS_Selected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445358" y="3148011"/>
            <a:ext cx="1377397" cy="1033049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/>
        </p:spPr>
      </p:pic>
      <p:sp>
        <p:nvSpPr>
          <p:cNvPr id="1659933" name="Rectangle 29"/>
          <p:cNvSpPr>
            <a:spLocks noChangeArrowheads="1"/>
          </p:cNvSpPr>
          <p:nvPr/>
        </p:nvSpPr>
        <p:spPr bwMode="auto">
          <a:xfrm>
            <a:off x="2256843" y="95536"/>
            <a:ext cx="815960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E383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4445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 b="1" dirty="0">
                <a:solidFill>
                  <a:srgbClr val="FF0000"/>
                </a:solidFill>
                <a:latin typeface="+mj-lt"/>
              </a:rPr>
              <a:t>Возможности сервиса 1С-Отчетность</a:t>
            </a:r>
          </a:p>
        </p:txBody>
      </p:sp>
    </p:spTree>
    <p:extLst>
      <p:ext uri="{BB962C8B-B14F-4D97-AF65-F5344CB8AC3E}">
        <p14:creationId xmlns:p14="http://schemas.microsoft.com/office/powerpoint/2010/main" val="102258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446" y="104730"/>
            <a:ext cx="11259402" cy="78622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Обучение по программам 1С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552" y="938514"/>
            <a:ext cx="10844284" cy="5134737"/>
          </a:xfrm>
        </p:spPr>
        <p:txBody>
          <a:bodyPr>
            <a:normAutofit fontScale="92500" lnSpcReduction="10000"/>
          </a:bodyPr>
          <a:lstStyle/>
          <a:p>
            <a:pPr marL="0" indent="0" fontAlgn="base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Курсы по бухгалтерии</a:t>
            </a:r>
          </a:p>
          <a:p>
            <a:pPr fontAlgn="base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1С:Предприятие 8. Использование конфигурации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«Бухгалтерия предприятия»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(пользовательские режимы).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Ведение бухгалтерского учета государственных (муниципальных) учреждений с применением программы 1С:Бухгалтерия государственного учреждения 8</a:t>
            </a:r>
          </a:p>
          <a:p>
            <a:pPr marL="0" indent="0" fontAlgn="base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 fontAlgn="base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Курсы по зарплате и управлению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персоналом</a:t>
            </a:r>
            <a:endParaRPr lang="ru-RU" dirty="0" smtClean="0">
              <a:solidFill>
                <a:srgbClr val="FF0000"/>
              </a:solidFill>
            </a:endParaRPr>
          </a:p>
          <a:p>
            <a:pPr fontAlgn="base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1C:Предприятие 8. Использование конфигурации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«Зарплата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 управление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персоналом»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(пользовательские режимы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fontAlgn="base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Кадровый учет 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«1С:Зарплата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 Управление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Персоналом»</a:t>
            </a:r>
          </a:p>
          <a:p>
            <a:pPr fontAlgn="base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Использование конфигурации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«Зарплата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 кадры государственного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учреждения»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endParaRPr lang="ru-RU" dirty="0"/>
          </a:p>
          <a:p>
            <a:pPr fontAlgn="base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04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0666" y="336744"/>
            <a:ext cx="2695728" cy="78622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Контакты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776" y="1501254"/>
            <a:ext cx="9669870" cy="3234519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Прайм-1С-Екатеринбург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Екатеринбург, ул. 8 Марта, 49, офис 609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+7 (343) 222-0-345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www.1c-prime.ru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1c@1c-prime.ru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6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="" xmlns:a16="http://schemas.microsoft.com/office/drawing/2014/main" id="{4D376510-F477-4F6F-B5E9-1EC8868EC0C3}"/>
              </a:ext>
            </a:extLst>
          </p:cNvPr>
          <p:cNvSpPr txBox="1">
            <a:spLocks/>
          </p:cNvSpPr>
          <p:nvPr/>
        </p:nvSpPr>
        <p:spPr>
          <a:xfrm>
            <a:off x="257430" y="5403217"/>
            <a:ext cx="10376219" cy="4853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ru-RU" alt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98EC3B7B-331A-445D-B810-B3269B3FE5C8}"/>
              </a:ext>
            </a:extLst>
          </p:cNvPr>
          <p:cNvSpPr txBox="1"/>
          <p:nvPr/>
        </p:nvSpPr>
        <p:spPr>
          <a:xfrm>
            <a:off x="2320214" y="1112692"/>
            <a:ext cx="2874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  <a:latin typeface="futura_pt_demi_reg"/>
              </a:rPr>
              <a:t>59</a:t>
            </a:r>
            <a:r>
              <a:rPr lang="ru-RU" b="1" dirty="0">
                <a:latin typeface="futura_pt_demi_reg"/>
              </a:rPr>
              <a:t> Субъектов РФ</a:t>
            </a:r>
            <a:endParaRPr lang="ru-RU" b="1" u="sng" dirty="0">
              <a:latin typeface="futura_pt_demi_reg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C62B87BE-E18C-40FB-B411-76482CD16069}"/>
              </a:ext>
            </a:extLst>
          </p:cNvPr>
          <p:cNvSpPr txBox="1"/>
          <p:nvPr/>
        </p:nvSpPr>
        <p:spPr>
          <a:xfrm>
            <a:off x="299695" y="1339013"/>
            <a:ext cx="258177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>
                <a:latin typeface="futura_pt_demi_reg"/>
              </a:rPr>
              <a:t>2011</a:t>
            </a:r>
            <a:endParaRPr lang="ru-RU" sz="1200" b="1" u="sng" dirty="0">
              <a:latin typeface="futura_pt_demi_reg"/>
            </a:endParaRPr>
          </a:p>
          <a:p>
            <a:pPr marL="228600" indent="-228600">
              <a:buFont typeface="+mj-lt"/>
              <a:buAutoNum type="arabicPeriod"/>
            </a:pPr>
            <a:r>
              <a:rPr lang="ru-RU" sz="1200" b="1" dirty="0">
                <a:latin typeface="futura_pt_demi_reg"/>
              </a:rPr>
              <a:t>Карачаево-Черкесская Республика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>
                <a:latin typeface="futura_pt_demi_reg"/>
              </a:rPr>
              <a:t>Нижегородская область</a:t>
            </a:r>
          </a:p>
          <a:p>
            <a:pPr algn="ctr"/>
            <a:r>
              <a:rPr lang="ru-RU" sz="1400" b="1" u="sng" dirty="0">
                <a:latin typeface="futura_pt_demi_reg"/>
              </a:rPr>
              <a:t>2012</a:t>
            </a:r>
            <a:r>
              <a:rPr lang="ru-RU" sz="1200" b="1" dirty="0">
                <a:latin typeface="futura_pt_demi_reg"/>
              </a:rPr>
              <a:t> </a:t>
            </a:r>
          </a:p>
          <a:p>
            <a:pPr marL="285750" indent="-285750">
              <a:buFont typeface="+mj-lt"/>
              <a:buAutoNum type="arabicPeriod" startAt="3"/>
            </a:pPr>
            <a:r>
              <a:rPr lang="ru-RU" sz="1200" b="1" dirty="0">
                <a:latin typeface="futura_pt_demi_reg"/>
              </a:rPr>
              <a:t>Астраханская область</a:t>
            </a:r>
          </a:p>
          <a:p>
            <a:pPr marL="285750" indent="-285750">
              <a:buFont typeface="+mj-lt"/>
              <a:buAutoNum type="arabicPeriod" startAt="3"/>
            </a:pPr>
            <a:r>
              <a:rPr lang="ru-RU" sz="1200" b="1" dirty="0">
                <a:latin typeface="futura_pt_demi_reg"/>
              </a:rPr>
              <a:t>Курганская область</a:t>
            </a:r>
          </a:p>
          <a:p>
            <a:pPr marL="285750" indent="-285750">
              <a:buFont typeface="+mj-lt"/>
              <a:buAutoNum type="arabicPeriod" startAt="3"/>
            </a:pPr>
            <a:r>
              <a:rPr lang="ru-RU" sz="1200" b="1" dirty="0">
                <a:latin typeface="futura_pt_demi_reg"/>
              </a:rPr>
              <a:t>Новгородская область</a:t>
            </a:r>
          </a:p>
          <a:p>
            <a:pPr marL="285750" indent="-285750">
              <a:buFont typeface="+mj-lt"/>
              <a:buAutoNum type="arabicPeriod" startAt="3"/>
            </a:pPr>
            <a:r>
              <a:rPr lang="ru-RU" sz="1200" b="1" dirty="0">
                <a:latin typeface="futura_pt_demi_reg"/>
              </a:rPr>
              <a:t>Новосибирская область</a:t>
            </a:r>
          </a:p>
          <a:p>
            <a:pPr marL="285750" indent="-285750">
              <a:buFont typeface="+mj-lt"/>
              <a:buAutoNum type="arabicPeriod" startAt="3"/>
            </a:pPr>
            <a:r>
              <a:rPr lang="ru-RU" sz="1200" b="1" dirty="0">
                <a:latin typeface="futura_pt_demi_reg"/>
              </a:rPr>
              <a:t>Тамбовская область</a:t>
            </a:r>
          </a:p>
          <a:p>
            <a:pPr marL="285750" indent="-285750">
              <a:buFont typeface="+mj-lt"/>
              <a:buAutoNum type="arabicPeriod" startAt="3"/>
            </a:pPr>
            <a:r>
              <a:rPr lang="ru-RU" sz="1200" b="1" dirty="0">
                <a:latin typeface="futura_pt_demi_reg"/>
              </a:rPr>
              <a:t>Хабаровский край</a:t>
            </a:r>
          </a:p>
          <a:p>
            <a:pPr algn="ctr"/>
            <a:r>
              <a:rPr lang="ru-RU" sz="1400" b="1" u="sng" dirty="0">
                <a:latin typeface="futura_pt_demi_reg"/>
              </a:rPr>
              <a:t>2015</a:t>
            </a:r>
            <a:endParaRPr lang="ru-RU" sz="1200" b="1" u="sng" dirty="0">
              <a:latin typeface="futura_pt_demi_reg"/>
            </a:endParaRPr>
          </a:p>
          <a:p>
            <a:pPr marL="285750" indent="-285750">
              <a:buFont typeface="+mj-lt"/>
              <a:buAutoNum type="arabicPeriod" startAt="9"/>
            </a:pPr>
            <a:r>
              <a:rPr lang="ru-RU" sz="1200" b="1" dirty="0">
                <a:latin typeface="futura_pt_demi_reg"/>
              </a:rPr>
              <a:t>Республика Крым</a:t>
            </a:r>
          </a:p>
          <a:p>
            <a:pPr marL="285750" indent="-285750">
              <a:buFont typeface="+mj-lt"/>
              <a:buAutoNum type="arabicPeriod" startAt="9"/>
            </a:pPr>
            <a:r>
              <a:rPr lang="ru-RU" sz="1200" b="1" dirty="0">
                <a:latin typeface="futura_pt_demi_reg"/>
              </a:rPr>
              <a:t>г. Севастополь</a:t>
            </a:r>
          </a:p>
          <a:p>
            <a:pPr marL="285750" indent="-285750">
              <a:buFont typeface="+mj-lt"/>
              <a:buAutoNum type="arabicPeriod" startAt="9"/>
            </a:pPr>
            <a:r>
              <a:rPr lang="ru-RU" sz="1200" b="1" dirty="0">
                <a:latin typeface="futura_pt_demi_reg"/>
              </a:rPr>
              <a:t>Республика Татарстан</a:t>
            </a:r>
          </a:p>
          <a:p>
            <a:pPr marL="285750" indent="-285750">
              <a:buFont typeface="+mj-lt"/>
              <a:buAutoNum type="arabicPeriod" startAt="9"/>
            </a:pPr>
            <a:r>
              <a:rPr lang="ru-RU" sz="1200" b="1" dirty="0">
                <a:latin typeface="futura_pt_demi_reg"/>
              </a:rPr>
              <a:t>Белгородская область</a:t>
            </a:r>
          </a:p>
          <a:p>
            <a:pPr marL="285750" indent="-285750">
              <a:buFont typeface="+mj-lt"/>
              <a:buAutoNum type="arabicPeriod" startAt="9"/>
            </a:pPr>
            <a:r>
              <a:rPr lang="ru-RU" sz="1200" b="1" dirty="0">
                <a:latin typeface="futura_pt_demi_reg"/>
              </a:rPr>
              <a:t>Ростовская область</a:t>
            </a:r>
          </a:p>
          <a:p>
            <a:pPr marL="285750" indent="-285750">
              <a:buFont typeface="+mj-lt"/>
              <a:buAutoNum type="arabicPeriod" startAt="9"/>
            </a:pPr>
            <a:r>
              <a:rPr lang="ru-RU" sz="1200" b="1" dirty="0">
                <a:latin typeface="futura_pt_demi_reg"/>
              </a:rPr>
              <a:t>Самарская область</a:t>
            </a:r>
          </a:p>
          <a:p>
            <a:pPr algn="ctr"/>
            <a:r>
              <a:rPr lang="ru-RU" sz="1400" b="1" u="sng" dirty="0">
                <a:latin typeface="futura_pt_demi_reg"/>
              </a:rPr>
              <a:t>2016</a:t>
            </a:r>
            <a:endParaRPr lang="ru-RU" sz="1200" b="1" u="sng" dirty="0">
              <a:latin typeface="futura_pt_demi_reg"/>
            </a:endParaRPr>
          </a:p>
          <a:p>
            <a:pPr marL="285750" indent="-285750">
              <a:buFont typeface="+mj-lt"/>
              <a:buAutoNum type="arabicPeriod" startAt="15"/>
            </a:pPr>
            <a:r>
              <a:rPr lang="ru-RU" sz="1200" b="1" dirty="0">
                <a:latin typeface="futura_pt_demi_reg"/>
              </a:rPr>
              <a:t>Республика Мордовия</a:t>
            </a:r>
          </a:p>
          <a:p>
            <a:pPr marL="285750" indent="-285750">
              <a:buFont typeface="+mj-lt"/>
              <a:buAutoNum type="arabicPeriod" startAt="15"/>
            </a:pPr>
            <a:r>
              <a:rPr lang="ru-RU" sz="1200" b="1" dirty="0">
                <a:latin typeface="futura_pt_demi_reg"/>
              </a:rPr>
              <a:t>Брянская область</a:t>
            </a:r>
          </a:p>
          <a:p>
            <a:pPr marL="285750" indent="-285750">
              <a:buFont typeface="+mj-lt"/>
              <a:buAutoNum type="arabicPeriod" startAt="15"/>
            </a:pPr>
            <a:r>
              <a:rPr lang="ru-RU" sz="1200" b="1" dirty="0">
                <a:latin typeface="futura_pt_demi_reg"/>
              </a:rPr>
              <a:t>Калининградская область</a:t>
            </a:r>
          </a:p>
          <a:p>
            <a:pPr marL="285750" indent="-285750">
              <a:buFont typeface="+mj-lt"/>
              <a:buAutoNum type="arabicPeriod" startAt="15"/>
            </a:pPr>
            <a:r>
              <a:rPr lang="ru-RU" sz="1200" b="1" dirty="0">
                <a:latin typeface="futura_pt_demi_reg"/>
              </a:rPr>
              <a:t>Калужская область</a:t>
            </a:r>
          </a:p>
          <a:p>
            <a:pPr marL="285750" indent="-285750">
              <a:buFont typeface="+mj-lt"/>
              <a:buAutoNum type="arabicPeriod" startAt="15"/>
            </a:pPr>
            <a:r>
              <a:rPr lang="ru-RU" sz="1200" b="1" dirty="0">
                <a:latin typeface="futura_pt_demi_reg"/>
              </a:rPr>
              <a:t>Липецкая область</a:t>
            </a:r>
          </a:p>
          <a:p>
            <a:pPr marL="285750" indent="-285750">
              <a:buFont typeface="+mj-lt"/>
              <a:buAutoNum type="arabicPeriod" startAt="15"/>
            </a:pPr>
            <a:r>
              <a:rPr lang="ru-RU" sz="1200" b="1" dirty="0">
                <a:latin typeface="futura_pt_demi_reg"/>
              </a:rPr>
              <a:t>Ульяновская область</a:t>
            </a:r>
          </a:p>
          <a:p>
            <a:endParaRPr lang="ru-RU" sz="1200" b="1" dirty="0">
              <a:latin typeface="futura_pt_demi_reg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696B0452-9FF1-41FE-9AC1-110B90227FBC}"/>
              </a:ext>
            </a:extLst>
          </p:cNvPr>
          <p:cNvSpPr txBox="1"/>
          <p:nvPr/>
        </p:nvSpPr>
        <p:spPr>
          <a:xfrm>
            <a:off x="2587796" y="3433915"/>
            <a:ext cx="281725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>
                <a:latin typeface="futura_pt_demi_reg"/>
              </a:rPr>
              <a:t>2017</a:t>
            </a:r>
            <a:r>
              <a:rPr lang="ru-RU" sz="1400" b="1" dirty="0">
                <a:latin typeface="futura_pt_demi_reg"/>
              </a:rPr>
              <a:t> 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Республика Адыгея (Адыгея)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Республика Алтай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Республика Бурятия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Республика Калмыкия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Алтайский край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Приморский край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Амурская область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Вологодская область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Омская область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Орловская область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Магаданская область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Томская область</a:t>
            </a:r>
          </a:p>
          <a:p>
            <a:pPr marL="285750" indent="-285750">
              <a:buFont typeface="+mj-lt"/>
              <a:buAutoNum type="arabicPeriod" startAt="21"/>
            </a:pPr>
            <a:r>
              <a:rPr lang="ru-RU" sz="1200" b="1" dirty="0">
                <a:latin typeface="futura_pt_demi_reg"/>
              </a:rPr>
              <a:t>Еврейская АО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DF3EF53C-AFC9-4AFF-973B-9BDF127C0653}"/>
              </a:ext>
            </a:extLst>
          </p:cNvPr>
          <p:cNvSpPr/>
          <p:nvPr/>
        </p:nvSpPr>
        <p:spPr>
          <a:xfrm>
            <a:off x="4633346" y="4319752"/>
            <a:ext cx="28172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latin typeface="futura_pt_demi_reg"/>
              </a:rPr>
              <a:t>2018</a:t>
            </a:r>
            <a:endParaRPr lang="ru-RU" sz="1200" b="1" u="sng" dirty="0">
              <a:latin typeface="futura_pt_demi_reg"/>
            </a:endParaRPr>
          </a:p>
          <a:p>
            <a:pPr marL="228600" indent="-228600">
              <a:buFont typeface="+mj-lt"/>
              <a:buAutoNum type="arabicPeriod" startAt="34"/>
            </a:pPr>
            <a:r>
              <a:rPr lang="ru-RU" sz="1200" b="1" dirty="0">
                <a:latin typeface="futura_pt_demi_reg"/>
              </a:rPr>
              <a:t> Кабардино-Балкарская</a:t>
            </a:r>
          </a:p>
          <a:p>
            <a:pPr marL="228600" indent="-228600">
              <a:buFont typeface="+mj-lt"/>
              <a:buAutoNum type="arabicPeriod" startAt="34"/>
            </a:pPr>
            <a:r>
              <a:rPr lang="ru-RU" sz="1200" b="1" dirty="0">
                <a:latin typeface="futura_pt_demi_reg"/>
              </a:rPr>
              <a:t> Республика, Республика</a:t>
            </a:r>
          </a:p>
          <a:p>
            <a:pPr marL="228600" indent="-228600">
              <a:buFont typeface="+mj-lt"/>
              <a:buAutoNum type="arabicPeriod" startAt="34"/>
            </a:pPr>
            <a:r>
              <a:rPr lang="ru-RU" sz="1200" b="1" dirty="0">
                <a:latin typeface="futura_pt_demi_reg"/>
              </a:rPr>
              <a:t> Карелия</a:t>
            </a:r>
          </a:p>
          <a:p>
            <a:pPr marL="228600" indent="-228600">
              <a:buFont typeface="+mj-lt"/>
              <a:buAutoNum type="arabicPeriod" startAt="34"/>
            </a:pPr>
            <a:r>
              <a:rPr lang="ru-RU" sz="1200" b="1" dirty="0">
                <a:latin typeface="futura_pt_demi_reg"/>
              </a:rPr>
              <a:t> Республика Северная Осетия – Алания</a:t>
            </a:r>
          </a:p>
          <a:p>
            <a:pPr marL="228600" indent="-228600">
              <a:buFont typeface="+mj-lt"/>
              <a:buAutoNum type="arabicPeriod" startAt="34"/>
            </a:pPr>
            <a:r>
              <a:rPr lang="ru-RU" sz="1200" b="1" dirty="0">
                <a:latin typeface="futura_pt_demi_reg"/>
              </a:rPr>
              <a:t> Республика Тыва</a:t>
            </a:r>
          </a:p>
          <a:p>
            <a:pPr marL="228600" indent="-228600">
              <a:buFont typeface="+mj-lt"/>
              <a:buAutoNum type="arabicPeriod" startAt="34"/>
            </a:pPr>
            <a:r>
              <a:rPr lang="ru-RU" sz="1200" b="1" dirty="0">
                <a:latin typeface="futura_pt_demi_reg"/>
              </a:rPr>
              <a:t> Костромская область</a:t>
            </a:r>
          </a:p>
          <a:p>
            <a:pPr marL="228600" indent="-228600">
              <a:buFont typeface="+mj-lt"/>
              <a:buAutoNum type="arabicPeriod" startAt="34"/>
            </a:pPr>
            <a:r>
              <a:rPr lang="ru-RU" sz="1200" b="1" dirty="0">
                <a:latin typeface="futura_pt_demi_reg"/>
              </a:rPr>
              <a:t> Курская область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349692F5-E231-4E8F-9EB9-79C24265E988}"/>
              </a:ext>
            </a:extLst>
          </p:cNvPr>
          <p:cNvSpPr/>
          <p:nvPr/>
        </p:nvSpPr>
        <p:spPr>
          <a:xfrm>
            <a:off x="7311062" y="4021711"/>
            <a:ext cx="4834742" cy="252376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/>
            <a:endParaRPr lang="ru-RU" sz="1200" b="1" u="sng" dirty="0">
              <a:latin typeface="futura_pt_demi_reg"/>
            </a:endParaRP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Республика Ингушетия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Республика Марий Эл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Республика Хакасия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Чеченская Республика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Чувашская Республика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Камчатский край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Владимирская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Псковская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Смоленская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Ненецкий АО</a:t>
            </a:r>
          </a:p>
          <a:p>
            <a:pPr marL="228600" indent="-228600">
              <a:buFont typeface="+mj-lt"/>
              <a:buAutoNum type="arabicPeriod" startAt="40"/>
            </a:pPr>
            <a:endParaRPr lang="ru-RU" sz="1200" b="1" dirty="0">
              <a:latin typeface="futura_pt_demi_reg"/>
            </a:endParaRPr>
          </a:p>
          <a:p>
            <a:pPr marL="228600" indent="-228600">
              <a:buFont typeface="+mj-lt"/>
              <a:buAutoNum type="arabicPeriod" startAt="40"/>
            </a:pPr>
            <a:endParaRPr lang="ru-RU" sz="1200" b="1" dirty="0">
              <a:latin typeface="futura_pt_demi_reg"/>
            </a:endParaRPr>
          </a:p>
          <a:p>
            <a:pPr marL="228600" indent="-228600">
              <a:buFont typeface="+mj-lt"/>
              <a:buAutoNum type="arabicPeriod" startAt="40"/>
            </a:pPr>
            <a:endParaRPr lang="ru-RU" sz="1200" b="1" dirty="0">
              <a:latin typeface="futura_pt_demi_reg"/>
            </a:endParaRP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Чукотский АО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Забайкальский край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Архангельская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Воронежская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Ивановская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Мурманская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Пензенская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Рязанская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Сахалинская область</a:t>
            </a:r>
          </a:p>
          <a:p>
            <a:pPr marL="228600" indent="-228600">
              <a:buFont typeface="+mj-lt"/>
              <a:buAutoNum type="arabicPeriod" startAt="40"/>
            </a:pPr>
            <a:r>
              <a:rPr lang="ru-RU" sz="1200" b="1" dirty="0">
                <a:latin typeface="futura_pt_demi_reg"/>
              </a:rPr>
              <a:t> Тульская область</a:t>
            </a:r>
          </a:p>
          <a:p>
            <a:pPr marL="228600" indent="-228600">
              <a:buFont typeface="+mj-lt"/>
              <a:buAutoNum type="arabicPeriod" startAt="40"/>
            </a:pPr>
            <a:endParaRPr lang="ru-RU" sz="1200" b="1" dirty="0">
              <a:latin typeface="futura_pt_demi_reg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201E200D-8DA3-4CCC-B1FC-F48581987D3E}"/>
              </a:ext>
            </a:extLst>
          </p:cNvPr>
          <p:cNvSpPr/>
          <p:nvPr/>
        </p:nvSpPr>
        <p:spPr>
          <a:xfrm>
            <a:off x="2841940" y="158832"/>
            <a:ext cx="7133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futura_pt_demi_reg"/>
              </a:rPr>
              <a:t>ПРОЕКТ ПРЯМЫЕ ВЫПЛАТЫ 2011-2019</a:t>
            </a:r>
            <a:endParaRPr lang="ru-RU" sz="2800" b="1" dirty="0">
              <a:latin typeface="futura_pt_demi_reg"/>
            </a:endParaRPr>
          </a:p>
        </p:txBody>
      </p:sp>
      <p:graphicFrame>
        <p:nvGraphicFramePr>
          <p:cNvPr id="33" name="Объект 32">
            <a:extLst>
              <a:ext uri="{FF2B5EF4-FFF2-40B4-BE49-F238E27FC236}">
                <a16:creationId xmlns="" xmlns:a16="http://schemas.microsoft.com/office/drawing/2014/main" id="{9F17A5E4-394C-4D5A-B7ED-16C948128D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8155185"/>
              </p:ext>
            </p:extLst>
          </p:nvPr>
        </p:nvGraphicFramePr>
        <p:xfrm>
          <a:off x="3716220" y="-58975"/>
          <a:ext cx="8248854" cy="4358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orelDRAW Home &amp; Students" r:id="rId3" imgW="11820179" imgH="6245163" progId="CorelDRAWHome.Graphic.20">
                  <p:embed/>
                </p:oleObj>
              </mc:Choice>
              <mc:Fallback>
                <p:oleObj name="CorelDRAW Home &amp; Students" r:id="rId3" imgW="11820179" imgH="6245163" progId="CorelDRAWHome.Graphic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16220" y="-58975"/>
                        <a:ext cx="8248854" cy="43581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>
            <a:extLst>
              <a:ext uri="{FF2B5EF4-FFF2-40B4-BE49-F238E27FC236}">
                <a16:creationId xmlns="" xmlns:a16="http://schemas.microsoft.com/office/drawing/2014/main" id="{038A3A3C-66C8-4139-898C-C12F23FB71FE}"/>
              </a:ext>
            </a:extLst>
          </p:cNvPr>
          <p:cNvSpPr/>
          <p:nvPr/>
        </p:nvSpPr>
        <p:spPr>
          <a:xfrm>
            <a:off x="9294967" y="4553034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latin typeface="futura_pt_demi_reg"/>
              </a:rPr>
              <a:t>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435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8EC3C8D2-E38E-4C61-AFD6-2B932D95D34C}"/>
              </a:ext>
            </a:extLst>
          </p:cNvPr>
          <p:cNvSpPr/>
          <p:nvPr/>
        </p:nvSpPr>
        <p:spPr>
          <a:xfrm>
            <a:off x="3916827" y="3774777"/>
            <a:ext cx="3092651" cy="20621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u="sng" dirty="0">
                <a:latin typeface="futura_pt_demi_reg"/>
              </a:rPr>
              <a:t>Июль 2020</a:t>
            </a:r>
            <a:endParaRPr lang="ru-RU" sz="1400" b="1" u="sng" dirty="0">
              <a:latin typeface="futura_pt_demi_reg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Красноярский край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Республика Дагестан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Ставропольский край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Волгоградская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Иркутская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Ленинградская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Тюменская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Ярославская область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5DAD49D1-4C8F-464A-B6F6-0D17A3943045}"/>
              </a:ext>
            </a:extLst>
          </p:cNvPr>
          <p:cNvSpPr/>
          <p:nvPr/>
        </p:nvSpPr>
        <p:spPr>
          <a:xfrm>
            <a:off x="3442732" y="379522"/>
            <a:ext cx="7133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futura_pt_demi_reg"/>
              </a:rPr>
              <a:t>ПРОЕКТ ПРЯМЫЕ ВЫПЛАТЫ 2020 год</a:t>
            </a:r>
            <a:endParaRPr lang="ru-RU" sz="2800" b="1" dirty="0">
              <a:latin typeface="futura_pt_demi_reg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349692F5-E231-4E8F-9EB9-79C24265E988}"/>
              </a:ext>
            </a:extLst>
          </p:cNvPr>
          <p:cNvSpPr/>
          <p:nvPr/>
        </p:nvSpPr>
        <p:spPr>
          <a:xfrm>
            <a:off x="619529" y="3774777"/>
            <a:ext cx="3217764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u="sng" dirty="0">
                <a:latin typeface="futura_pt_demi_reg"/>
              </a:rPr>
              <a:t>Январь 2020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Республика Коми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Республика Саха (Якутия)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Удмуртская Республика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Кировская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Кемеровская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Оренбургская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Саратовская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Тверская область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b="1" dirty="0">
                <a:latin typeface="futura_pt_demi_reg"/>
              </a:rPr>
              <a:t>Ямало-Ненецкий АО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96A6EA0D-8F00-4EFD-93D3-1E49A52B6133}"/>
              </a:ext>
            </a:extLst>
          </p:cNvPr>
          <p:cNvSpPr/>
          <p:nvPr/>
        </p:nvSpPr>
        <p:spPr>
          <a:xfrm>
            <a:off x="4321075" y="3880126"/>
            <a:ext cx="538480" cy="181762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F4822F8-388C-4EEC-992A-9D9F10DC7655}"/>
              </a:ext>
            </a:extLst>
          </p:cNvPr>
          <p:cNvSpPr txBox="1"/>
          <p:nvPr/>
        </p:nvSpPr>
        <p:spPr>
          <a:xfrm>
            <a:off x="365193" y="1263703"/>
            <a:ext cx="361509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futura_pt_demi_reg"/>
              </a:rPr>
              <a:t>С Января 2020 –  </a:t>
            </a:r>
            <a:r>
              <a:rPr lang="ru-RU" sz="2400" b="1" u="sng" dirty="0">
                <a:solidFill>
                  <a:srgbClr val="FF0000"/>
                </a:solidFill>
                <a:latin typeface="futura_pt_demi_reg"/>
              </a:rPr>
              <a:t>9</a:t>
            </a:r>
            <a:r>
              <a:rPr lang="ru-RU" b="1" dirty="0">
                <a:solidFill>
                  <a:srgbClr val="FF0000"/>
                </a:solidFill>
                <a:latin typeface="futura_pt_demi_reg"/>
              </a:rPr>
              <a:t>  </a:t>
            </a:r>
            <a:r>
              <a:rPr lang="ru-RU" b="1" dirty="0">
                <a:latin typeface="futura_pt_demi_reg"/>
              </a:rPr>
              <a:t>Субъектов</a:t>
            </a:r>
          </a:p>
          <a:p>
            <a:endParaRPr lang="ru-RU" b="1" dirty="0">
              <a:latin typeface="futura_pt_demi_reg"/>
            </a:endParaRPr>
          </a:p>
          <a:p>
            <a:r>
              <a:rPr lang="ru-RU" b="1" dirty="0">
                <a:latin typeface="futura_pt_demi_reg"/>
              </a:rPr>
              <a:t>С Июля 2020 –  </a:t>
            </a:r>
            <a:r>
              <a:rPr lang="ru-RU" sz="2400" b="1" u="sng" dirty="0">
                <a:solidFill>
                  <a:srgbClr val="FF0000"/>
                </a:solidFill>
                <a:latin typeface="futura_pt_demi_reg"/>
              </a:rPr>
              <a:t>8</a:t>
            </a:r>
            <a:r>
              <a:rPr lang="ru-RU" b="1" dirty="0">
                <a:solidFill>
                  <a:srgbClr val="FF0000"/>
                </a:solidFill>
                <a:latin typeface="futura_pt_demi_reg"/>
              </a:rPr>
              <a:t>  </a:t>
            </a:r>
            <a:r>
              <a:rPr lang="ru-RU" b="1" dirty="0">
                <a:latin typeface="futura_pt_demi_reg"/>
              </a:rPr>
              <a:t>Субъектов</a:t>
            </a:r>
            <a:endParaRPr lang="ru-RU" b="1" u="sng" dirty="0">
              <a:solidFill>
                <a:srgbClr val="FF0000"/>
              </a:solidFill>
              <a:latin typeface="futura_pt_demi_reg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E51B9541-87E3-4204-86AE-8BBC4CD0772A}"/>
              </a:ext>
            </a:extLst>
          </p:cNvPr>
          <p:cNvSpPr/>
          <p:nvPr/>
        </p:nvSpPr>
        <p:spPr>
          <a:xfrm>
            <a:off x="956962" y="3880126"/>
            <a:ext cx="538480" cy="181762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Объект 12">
            <a:extLst>
              <a:ext uri="{FF2B5EF4-FFF2-40B4-BE49-F238E27FC236}">
                <a16:creationId xmlns="" xmlns:a16="http://schemas.microsoft.com/office/drawing/2014/main" id="{99BAAD4E-6E9D-45CD-8E2C-F3C8C29A08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214863"/>
              </p:ext>
            </p:extLst>
          </p:nvPr>
        </p:nvGraphicFramePr>
        <p:xfrm>
          <a:off x="3728717" y="-37540"/>
          <a:ext cx="8277546" cy="437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orelDRAW Home &amp; Students" r:id="rId3" imgW="11820179" imgH="6245163" progId="CorelDRAWHome.Graphic.20">
                  <p:embed/>
                </p:oleObj>
              </mc:Choice>
              <mc:Fallback>
                <p:oleObj name="CorelDRAW Home &amp; Students" r:id="rId3" imgW="11820179" imgH="6245163" progId="CorelDRAWHome.Graphic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28717" y="-37540"/>
                        <a:ext cx="8277546" cy="4373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0504EA04-7796-4598-889D-2185D4F9244F}"/>
              </a:ext>
            </a:extLst>
          </p:cNvPr>
          <p:cNvSpPr txBox="1"/>
          <p:nvPr/>
        </p:nvSpPr>
        <p:spPr>
          <a:xfrm>
            <a:off x="7184109" y="4694596"/>
            <a:ext cx="48221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futura_pt_demi_reg"/>
              </a:rPr>
              <a:t>К Июлю 2020 Реализация Проекта </a:t>
            </a:r>
          </a:p>
          <a:p>
            <a:r>
              <a:rPr lang="ru-RU" b="1" dirty="0">
                <a:latin typeface="futura_pt_demi_reg"/>
              </a:rPr>
              <a:t>Прямые Выплаты составит </a:t>
            </a:r>
            <a:r>
              <a:rPr lang="ru-RU" sz="2800" b="1" dirty="0">
                <a:solidFill>
                  <a:srgbClr val="FF0000"/>
                </a:solidFill>
                <a:latin typeface="futura_pt_demi_reg"/>
              </a:rPr>
              <a:t>89%</a:t>
            </a:r>
          </a:p>
          <a:p>
            <a:r>
              <a:rPr lang="ru-RU" b="1" dirty="0">
                <a:latin typeface="futura_pt_demi_reg"/>
              </a:rPr>
              <a:t>Всех регионов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759117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CC3C5F51-EFD6-4252-A140-925BA214D8FC}" type="slidenum">
              <a:rPr lang="ru-RU" altLang="ru-RU" sz="1000">
                <a:solidFill>
                  <a:srgbClr val="5B0917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</a:pPr>
              <a:t>4</a:t>
            </a:fld>
            <a:endParaRPr lang="ru-RU" altLang="ru-RU" sz="1000">
              <a:solidFill>
                <a:srgbClr val="5B0917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655092" y="0"/>
            <a:ext cx="11105405" cy="1081088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4000" b="1" dirty="0" smtClean="0">
                <a:solidFill>
                  <a:srgbClr val="FF0000"/>
                </a:solidFill>
              </a:rPr>
              <a:t>Пилотный проект «Прямые выплаты» (ПВСО) в 1С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3283" y="953344"/>
            <a:ext cx="11808717" cy="590465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С 2011 в программах семейства 1С:Предприятие 8  появился  функционал, необходимый организациям – участникам проекта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Отправка данных реестров сведений возможна практически из всех конфигураций 1С, в которых ведется учет </a:t>
            </a: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1С: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ERP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Управление предприятием 2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1С: Бухгалтерия предприятия», редакция 3.0 (начиная с 3.0.41.48)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1С: Зарплата и управление персоналом», редакция  3 и  2.5;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1С: Зарплата и кадры государственного учреждения», редакция 3;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1С: Зарплата и кадры бюджетного учреждения», редакция 1.0;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1С: Управление производственным предприятием», редакция 1.3;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1С: Комплексная автоматизация», редакции 2 ;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1С: Уполномоченный представитель», редакция 1.0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ü"/>
            </a:pPr>
            <a:endParaRPr lang="ru-RU" altLang="ru-RU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269" name="Picture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137" y="3719463"/>
            <a:ext cx="2688167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90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E95A06B9-8A29-4353-92AC-9BE435C604CF}" type="slidenum">
              <a:rPr lang="ru-RU" altLang="ru-RU" sz="1000">
                <a:solidFill>
                  <a:srgbClr val="5B0917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</a:pPr>
              <a:t>5</a:t>
            </a:fld>
            <a:endParaRPr lang="ru-RU" altLang="ru-RU" sz="1000">
              <a:solidFill>
                <a:srgbClr val="5B0917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343471" y="0"/>
            <a:ext cx="9697077" cy="108108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4000" b="1" dirty="0" smtClean="0">
                <a:solidFill>
                  <a:srgbClr val="FF0000"/>
                </a:solidFill>
              </a:rPr>
              <a:t>Пилотный проект в 1С.  Как работать?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19403" y="881424"/>
            <a:ext cx="10945215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 программах 1С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реализованы все необходимые документы для пилотных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регионов в соответствии с законодательством.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 «1С:Предприятии» все изменения по проекту поддерживаются в актуальном состоянии с выходом очередных релизов. О сроках выхода можно узнать в </a:t>
            </a:r>
            <a:r>
              <a:rPr lang="ru-RU" sz="2000" u="sng" dirty="0" smtClean="0">
                <a:solidFill>
                  <a:schemeClr val="accent1">
                    <a:lumMod val="50000"/>
                  </a:schemeClr>
                </a:solidFill>
                <a:hlinkClick r:id="rId2" tooltip="http://v8.1c.ru/lawmonitor/lawchanges.jsp"/>
              </a:rPr>
              <a:t>«Мониторинге изменений законодательства»</a:t>
            </a:r>
            <a:r>
              <a:rPr lang="ru-RU" sz="2000" u="sng" dirty="0" smtClean="0">
                <a:solidFill>
                  <a:schemeClr val="accent1">
                    <a:lumMod val="50000"/>
                  </a:schemeClr>
                </a:solidFill>
              </a:rPr>
              <a:t> на сайте 1С:Предприятие 8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Фирма 1С  регулярно обновляет методические материалы  на тему для пользователей программ.  Доступно:</a:t>
            </a:r>
          </a:p>
          <a:p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Информационная Система 1С:ИТС  - 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https://its.1c.ru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Интернет-ресурс для бухгалтеров БУХ.1С  - 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https://buh.ru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/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1С-Лекторий  -  семинары по законодательству и его отражению 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программах 1С  -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https://lector.1c.ru/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База знаний от оператора 1С-Отчетность 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hlinkClick r:id="rId6"/>
              </a:rPr>
              <a:t>http://wiki.astral.ru/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Youtube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–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канал  Бух.1С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Интернет - ресурс  1С-Отчетность  -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7"/>
              </a:rPr>
              <a:t>https://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7"/>
              </a:rPr>
              <a:t>1c-report.ru/about/legal-persons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039" y="3740806"/>
            <a:ext cx="3344980" cy="175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65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E95A06B9-8A29-4353-92AC-9BE435C604CF}" type="slidenum">
              <a:rPr lang="ru-RU" altLang="ru-RU" sz="1000">
                <a:solidFill>
                  <a:srgbClr val="5B0917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</a:pPr>
              <a:t>6</a:t>
            </a:fld>
            <a:endParaRPr lang="ru-RU" altLang="ru-RU" sz="1000">
              <a:solidFill>
                <a:srgbClr val="5B0917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504966" y="0"/>
            <a:ext cx="11286699" cy="108108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altLang="ru-RU" sz="4000" b="1" dirty="0" smtClean="0">
                <a:solidFill>
                  <a:srgbClr val="FF0000"/>
                </a:solidFill>
              </a:rPr>
              <a:t>Подключение </a:t>
            </a:r>
            <a:r>
              <a:rPr lang="ru-RU" altLang="ru-RU" sz="4000" b="1" dirty="0">
                <a:solidFill>
                  <a:srgbClr val="FF0000"/>
                </a:solidFill>
              </a:rPr>
              <a:t>к пилотному проекту </a:t>
            </a:r>
            <a:r>
              <a:rPr lang="ru-RU" altLang="ru-RU" sz="4000" b="1" dirty="0" smtClean="0">
                <a:solidFill>
                  <a:srgbClr val="FF0000"/>
                </a:solidFill>
              </a:rPr>
              <a:t>ФСС в </a:t>
            </a:r>
            <a:r>
              <a:rPr lang="ru-RU" altLang="ru-RU" sz="4000" b="1" dirty="0">
                <a:solidFill>
                  <a:srgbClr val="FF0000"/>
                </a:solidFill>
              </a:rPr>
              <a:t>программе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224" y="1045120"/>
            <a:ext cx="6900863" cy="486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2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E95A06B9-8A29-4353-92AC-9BE435C604CF}" type="slidenum">
              <a:rPr lang="ru-RU" altLang="ru-RU" sz="1000">
                <a:solidFill>
                  <a:srgbClr val="5B0917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</a:pPr>
              <a:t>7</a:t>
            </a:fld>
            <a:endParaRPr lang="ru-RU" altLang="ru-RU" sz="1000">
              <a:solidFill>
                <a:srgbClr val="5B0917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343471" y="0"/>
            <a:ext cx="9697077" cy="10810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FF0000"/>
                </a:solidFill>
              </a:rPr>
              <a:t>Рабочее место</a:t>
            </a:r>
            <a:endParaRPr lang="ru-RU" alt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809" y="868589"/>
            <a:ext cx="8534400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E383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4445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289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9908" name="Rectangle 4"/>
          <p:cNvSpPr>
            <a:spLocks noChangeArrowheads="1"/>
          </p:cNvSpPr>
          <p:nvPr/>
        </p:nvSpPr>
        <p:spPr bwMode="auto">
          <a:xfrm>
            <a:off x="504966" y="557624"/>
            <a:ext cx="11354937" cy="5979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Char char="•"/>
              <a:defRPr sz="20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1pPr>
            <a:lvl2pPr marL="563563" indent="-180975">
              <a:spcBef>
                <a:spcPct val="20000"/>
              </a:spcBef>
              <a:spcAft>
                <a:spcPct val="30000"/>
              </a:spcAft>
              <a:buClr>
                <a:schemeClr val="folHlink"/>
              </a:buClr>
              <a:buChar char="•"/>
              <a:defRPr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2pPr>
            <a:lvl3pPr marL="933450" indent="-190500">
              <a:spcBef>
                <a:spcPct val="20000"/>
              </a:spcBef>
              <a:spcAft>
                <a:spcPct val="20000"/>
              </a:spcAft>
              <a:buClr>
                <a:srgbClr val="CC0000"/>
              </a:buClr>
              <a:buChar char="•"/>
              <a:defRPr sz="16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3pPr>
            <a:lvl4pPr marL="1284288" indent="-171450">
              <a:spcBef>
                <a:spcPct val="20000"/>
              </a:spcBef>
              <a:spcAft>
                <a:spcPct val="20000"/>
              </a:spcAft>
              <a:buClr>
                <a:srgbClr val="CC0000"/>
              </a:buClr>
              <a:buChar char="•"/>
              <a:defRPr sz="14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4pPr>
            <a:lvl5pPr marL="1625600" indent="-161925">
              <a:spcBef>
                <a:spcPct val="20000"/>
              </a:spcBef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5pPr>
            <a:lvl6pPr marL="2082800" indent="-161925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6pPr>
            <a:lvl7pPr marL="2540000" indent="-161925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7pPr>
            <a:lvl8pPr marL="2997200" indent="-161925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8pPr>
            <a:lvl9pPr marL="3454400" indent="-161925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•"/>
              <a:defRPr sz="1200">
                <a:solidFill>
                  <a:srgbClr val="292929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endParaRPr lang="ru-RU" altLang="ru-RU" dirty="0"/>
          </a:p>
        </p:txBody>
      </p:sp>
      <p:sp>
        <p:nvSpPr>
          <p:cNvPr id="1659933" name="Rectangle 29"/>
          <p:cNvSpPr>
            <a:spLocks noChangeArrowheads="1"/>
          </p:cNvSpPr>
          <p:nvPr/>
        </p:nvSpPr>
        <p:spPr bwMode="auto">
          <a:xfrm>
            <a:off x="1802062" y="203681"/>
            <a:ext cx="895871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E383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4445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4000" b="1" dirty="0" smtClean="0">
                <a:solidFill>
                  <a:srgbClr val="FF0000"/>
                </a:solidFill>
              </a:rPr>
              <a:t>         Взаимодействия </a:t>
            </a:r>
            <a:r>
              <a:rPr lang="ru-RU" altLang="ru-RU" sz="4000" b="1" dirty="0">
                <a:solidFill>
                  <a:srgbClr val="FF0000"/>
                </a:solidFill>
              </a:rPr>
              <a:t>с ФСС из 1С</a:t>
            </a:r>
            <a:endParaRPr lang="ru-RU" altLang="ru-RU" sz="4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50137" y="1077341"/>
            <a:ext cx="11264593" cy="5088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altLang="ru-RU" dirty="0" smtClean="0">
              <a:solidFill>
                <a:schemeClr val="accent1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r>
              <a:rPr lang="ru-RU" altLang="ru-RU" u="sng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При использовании сервиса «1С-Отчетность» </a:t>
            </a:r>
          </a:p>
          <a:p>
            <a:pPr lvl="1"/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с подключенным направлением «ФСС» </a:t>
            </a:r>
          </a:p>
          <a:p>
            <a:pPr lvl="1"/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настройки и сертификаты, необходимые для обмена, устанавливаются автоматически.</a:t>
            </a:r>
          </a:p>
          <a:p>
            <a:pPr marL="457200" lvl="1" indent="0">
              <a:buNone/>
            </a:pPr>
            <a:endParaRPr lang="ru-RU" altLang="ru-RU" sz="2000" dirty="0" smtClean="0">
              <a:solidFill>
                <a:schemeClr val="accent1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r>
              <a:rPr lang="ru-RU" altLang="ru-RU" u="sng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Если сервис «1С-Отчетность» не используется</a:t>
            </a:r>
          </a:p>
          <a:p>
            <a:pPr lvl="1"/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обмен с ФСС тоже возможен,</a:t>
            </a:r>
          </a:p>
          <a:p>
            <a:pPr lvl="1"/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но необходимо произвести настройки вручную</a:t>
            </a:r>
          </a:p>
          <a:p>
            <a:pPr lvl="1"/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при ручных настройках сертификаты ФСС необходимо поддерживать в актуальном состоянии, </a:t>
            </a:r>
            <a:b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</a:b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обновлять с сайтов-источников.</a:t>
            </a:r>
          </a:p>
          <a:p>
            <a:pPr>
              <a:buFontTx/>
              <a:buNone/>
            </a:pPr>
            <a:endParaRPr lang="ru-RU" altLang="ru-RU" dirty="0" smtClean="0">
              <a:solidFill>
                <a:schemeClr val="accent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4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lnSpc>
                <a:spcPct val="110000"/>
              </a:lnSpc>
              <a:spcBef>
                <a:spcPct val="5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1398CDCB-323A-417A-9B1D-A837214093CC}" type="slidenum">
              <a:rPr lang="ru-RU" altLang="ru-RU" sz="1000">
                <a:solidFill>
                  <a:srgbClr val="5B0917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</a:pPr>
              <a:t>9</a:t>
            </a:fld>
            <a:endParaRPr lang="ru-RU" altLang="ru-RU" sz="1000">
              <a:solidFill>
                <a:srgbClr val="5B0917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844" y="0"/>
            <a:ext cx="7623412" cy="98600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b="1" dirty="0" smtClean="0">
                <a:solidFill>
                  <a:srgbClr val="FF0000"/>
                </a:solidFill>
              </a:rPr>
              <a:t>ЭЛН и ПВСО в 1С. С чего начать?</a:t>
            </a:r>
          </a:p>
        </p:txBody>
      </p:sp>
      <p:sp>
        <p:nvSpPr>
          <p:cNvPr id="14571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27381" y="1050046"/>
            <a:ext cx="11236989" cy="4409056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Возможность </a:t>
            </a: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использовать ЭЛН в 1С появилась с июня 2017 </a:t>
            </a: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года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Для начала работы с </a:t>
            </a: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ЭЛН и по </a:t>
            </a: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илотному </a:t>
            </a: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роекту ПВСО </a:t>
            </a: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в 1С необходимо: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Получить усиленную квалифицированную электронную подпись на юридическое лицо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Ознакомиться с инструкцией, скачать и установить необходимые сертификаты с сайта ФСС: </a:t>
            </a:r>
            <a:r>
              <a:rPr lang="ru-RU" altLang="ru-RU" sz="2000" dirty="0">
                <a:hlinkClick r:id="rId2"/>
              </a:rPr>
              <a:t>https://</a:t>
            </a:r>
            <a:r>
              <a:rPr lang="ru-RU" altLang="ru-RU" sz="2000" dirty="0" smtClean="0">
                <a:hlinkClick r:id="rId2"/>
              </a:rPr>
              <a:t>lk.fss.ru/eln.html</a:t>
            </a:r>
            <a:endParaRPr lang="en-US" alt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одключить сервис «1С-Отчетность» в программе</a:t>
            </a:r>
            <a:endParaRPr lang="ru-RU" alt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alt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Для пользователей </a:t>
            </a:r>
            <a:r>
              <a:rPr lang="ru-RU" alt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сервиса «1С-Отчетность»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alt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настройка сертификата </a:t>
            </a:r>
            <a:endParaRPr lang="ru-RU" altLang="ru-RU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alt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для ЭЛН </a:t>
            </a:r>
            <a:r>
              <a:rPr lang="ru-RU" alt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ПВСО  происходит </a:t>
            </a:r>
            <a:r>
              <a:rPr lang="ru-RU" altLang="ru-RU" sz="2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автоматически!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altLang="ru-RU" sz="20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При необходимости - настроить </a:t>
            </a: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сертификаты в </a:t>
            </a: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1С</a:t>
            </a:r>
          </a:p>
          <a:p>
            <a:pPr marL="0" indent="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     Инструкция на сейте</a:t>
            </a:r>
            <a:r>
              <a:rPr lang="ru-RU" altLang="ru-RU" sz="2000" dirty="0" smtClean="0"/>
              <a:t> </a:t>
            </a:r>
            <a:r>
              <a:rPr lang="ru-RU" altLang="ru-RU" sz="2000" dirty="0" smtClean="0">
                <a:solidFill>
                  <a:srgbClr val="FF0000"/>
                </a:solidFill>
              </a:rPr>
              <a:t>ИС 1С:ИТС </a:t>
            </a:r>
            <a:r>
              <a:rPr lang="ru-RU" altLang="ru-RU" sz="2000" dirty="0" smtClean="0"/>
              <a:t>(</a:t>
            </a:r>
            <a:r>
              <a:rPr lang="ru-RU" altLang="ru-RU" sz="2000" dirty="0" smtClean="0">
                <a:hlinkClick r:id="rId3"/>
              </a:rPr>
              <a:t>https</a:t>
            </a:r>
            <a:r>
              <a:rPr lang="ru-RU" altLang="ru-RU" sz="2000" dirty="0">
                <a:hlinkClick r:id="rId3"/>
              </a:rPr>
              <a:t>://its.1c.ru/db/elreps#content:15:hdoc:_top:элн</a:t>
            </a:r>
            <a:r>
              <a:rPr lang="ru-RU" altLang="ru-RU" sz="2000" dirty="0"/>
              <a:t>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20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altLang="ru-RU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5" name="Picture 8" descr="ÐÐ°ÑÑÐ¸Ð½ÐºÐ¸ Ð¿Ð¾ Ð·Ð°Ð¿ÑÐ¾ÑÑ 1Ð¡ Ð¾ÑÑÐµÑÐ½Ð¾ÑÑÑ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167" y="3452884"/>
            <a:ext cx="994833" cy="87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13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1580</TotalTime>
  <Words>699</Words>
  <Application>Microsoft Office PowerPoint</Application>
  <PresentationFormat>Широкоэкранный</PresentationFormat>
  <Paragraphs>183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futura_pt_demi_reg</vt:lpstr>
      <vt:lpstr>Times New Roman</vt:lpstr>
      <vt:lpstr>Wingdings</vt:lpstr>
      <vt:lpstr>Тема Office</vt:lpstr>
      <vt:lpstr>CorelDRAW Home &amp; Students</vt:lpstr>
      <vt:lpstr>Готовность программ  семейства 1С:Предприятие 8  к переходу Свердловской области с 01.01.2021  на прямые выплаты страхового обеспечения (ПВСО)</vt:lpstr>
      <vt:lpstr>Презентация PowerPoint</vt:lpstr>
      <vt:lpstr>Презентация PowerPoint</vt:lpstr>
      <vt:lpstr>Пилотный проект «Прямые выплаты» (ПВСО) в 1С</vt:lpstr>
      <vt:lpstr>Пилотный проект в 1С.  Как работать?</vt:lpstr>
      <vt:lpstr>Подключение к пилотному проекту ФСС в программе </vt:lpstr>
      <vt:lpstr>Рабочее место</vt:lpstr>
      <vt:lpstr>Презентация PowerPoint</vt:lpstr>
      <vt:lpstr>ЭЛН и ПВСО в 1С. С чего начать?</vt:lpstr>
      <vt:lpstr>Презентация PowerPoint</vt:lpstr>
      <vt:lpstr>Обучение по программам 1С</vt:lpstr>
      <vt:lpstr>Контакты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Наименование Продукта к переходу Наименование Региона с дата на прямые выплаты страхового обеспечения (ПВСО)</dc:title>
  <dc:creator>Прямов Григорий Викторович</dc:creator>
  <cp:lastModifiedBy>Паршин Павел Васильевич</cp:lastModifiedBy>
  <cp:revision>38</cp:revision>
  <cp:lastPrinted>2020-01-29T10:00:10Z</cp:lastPrinted>
  <dcterms:created xsi:type="dcterms:W3CDTF">2020-01-29T07:02:11Z</dcterms:created>
  <dcterms:modified xsi:type="dcterms:W3CDTF">2020-02-17T11:44:19Z</dcterms:modified>
</cp:coreProperties>
</file>