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notesMasterIdLst>
    <p:notesMasterId r:id="rId52"/>
  </p:notesMasterIdLst>
  <p:sldIdLst>
    <p:sldId id="289" r:id="rId2"/>
    <p:sldId id="444" r:id="rId3"/>
    <p:sldId id="490" r:id="rId4"/>
    <p:sldId id="445" r:id="rId5"/>
    <p:sldId id="564" r:id="rId6"/>
    <p:sldId id="549" r:id="rId7"/>
    <p:sldId id="491" r:id="rId8"/>
    <p:sldId id="572" r:id="rId9"/>
    <p:sldId id="550" r:id="rId10"/>
    <p:sldId id="552" r:id="rId11"/>
    <p:sldId id="492" r:id="rId12"/>
    <p:sldId id="553" r:id="rId13"/>
    <p:sldId id="565" r:id="rId14"/>
    <p:sldId id="493" r:id="rId15"/>
    <p:sldId id="569" r:id="rId16"/>
    <p:sldId id="494" r:id="rId17"/>
    <p:sldId id="570" r:id="rId18"/>
    <p:sldId id="554" r:id="rId19"/>
    <p:sldId id="501" r:id="rId20"/>
    <p:sldId id="556" r:id="rId21"/>
    <p:sldId id="502" r:id="rId22"/>
    <p:sldId id="555" r:id="rId23"/>
    <p:sldId id="557" r:id="rId24"/>
    <p:sldId id="505" r:id="rId25"/>
    <p:sldId id="559" r:id="rId26"/>
    <p:sldId id="507" r:id="rId27"/>
    <p:sldId id="509" r:id="rId28"/>
    <p:sldId id="510" r:id="rId29"/>
    <p:sldId id="511" r:id="rId30"/>
    <p:sldId id="513" r:id="rId31"/>
    <p:sldId id="558" r:id="rId32"/>
    <p:sldId id="522" r:id="rId33"/>
    <p:sldId id="529" r:id="rId34"/>
    <p:sldId id="530" r:id="rId35"/>
    <p:sldId id="563" r:id="rId36"/>
    <p:sldId id="561" r:id="rId37"/>
    <p:sldId id="533" r:id="rId38"/>
    <p:sldId id="548" r:id="rId39"/>
    <p:sldId id="562" r:id="rId40"/>
    <p:sldId id="527" r:id="rId41"/>
    <p:sldId id="534" r:id="rId42"/>
    <p:sldId id="536" r:id="rId43"/>
    <p:sldId id="546" r:id="rId44"/>
    <p:sldId id="535" r:id="rId45"/>
    <p:sldId id="537" r:id="rId46"/>
    <p:sldId id="538" r:id="rId47"/>
    <p:sldId id="571" r:id="rId48"/>
    <p:sldId id="540" r:id="rId49"/>
    <p:sldId id="545" r:id="rId50"/>
    <p:sldId id="543" r:id="rId51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9999"/>
    <a:srgbClr val="99FF33"/>
    <a:srgbClr val="2A63A8"/>
    <a:srgbClr val="EEB500"/>
    <a:srgbClr val="66FF99"/>
    <a:srgbClr val="BCFF79"/>
    <a:srgbClr val="D6A300"/>
    <a:srgbClr val="C092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979" autoAdjust="0"/>
    <p:restoredTop sz="96980" autoAdjust="0"/>
  </p:normalViewPr>
  <p:slideViewPr>
    <p:cSldViewPr>
      <p:cViewPr>
        <p:scale>
          <a:sx n="100" d="100"/>
          <a:sy n="100" d="100"/>
        </p:scale>
        <p:origin x="-8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13B7AE-5D52-48E0-BB34-840DE06860EE}" type="doc">
      <dgm:prSet loTypeId="urn:microsoft.com/office/officeart/2005/8/layout/orgChart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8D7D170-FBD4-47CD-9013-EA3765EBA958}">
      <dgm:prSet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Ежемесячное пособие по уходу за ребенком до полутора лет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3D470A-B055-4795-9405-A65E8D4D1AAF}" type="sibTrans" cxnId="{D270961A-32A5-43EA-ACC2-3B70D79DF39C}">
      <dgm:prSet/>
      <dgm:spPr/>
      <dgm:t>
        <a:bodyPr/>
        <a:lstStyle/>
        <a:p>
          <a:endParaRPr lang="ru-RU"/>
        </a:p>
      </dgm:t>
    </dgm:pt>
    <dgm:pt modelId="{163FD7C1-9891-447F-B396-6D25E2090738}" type="parTrans" cxnId="{D270961A-32A5-43EA-ACC2-3B70D79DF39C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061AACA3-094C-47FA-BC1B-70A51B0E094A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Единовременное пособие при рождении ребенка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FC19F51-4C2E-4BB1-9CD9-342193D405D9}" type="sibTrans" cxnId="{FFC6A14B-37DC-4D2F-90D4-B7D33A340F06}">
      <dgm:prSet/>
      <dgm:spPr/>
      <dgm:t>
        <a:bodyPr/>
        <a:lstStyle/>
        <a:p>
          <a:endParaRPr lang="ru-RU"/>
        </a:p>
      </dgm:t>
    </dgm:pt>
    <dgm:pt modelId="{4E0E784C-8E37-485A-A921-36EB53B5A4F2}" type="parTrans" cxnId="{FFC6A14B-37DC-4D2F-90D4-B7D33A340F06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D84137C0-F5C5-40C1-A70B-6A3EB1C44FDC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Единовременное пособие женщинам, вставшим на учет в ранние сроки беременности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2003A2F-61BE-4973-B6A5-9B64F7E5D19D}" type="sibTrans" cxnId="{44E92E1F-718A-488D-9229-282EA9BE947B}">
      <dgm:prSet/>
      <dgm:spPr/>
      <dgm:t>
        <a:bodyPr/>
        <a:lstStyle/>
        <a:p>
          <a:endParaRPr lang="ru-RU"/>
        </a:p>
      </dgm:t>
    </dgm:pt>
    <dgm:pt modelId="{FCB81398-F815-4DEE-8E98-30E7E0F9E908}" type="parTrans" cxnId="{44E92E1F-718A-488D-9229-282EA9BE947B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460D56C6-2BEE-4377-A1FC-681280183F2D}">
      <dgm:prSet phldrT="[Текст]"/>
      <dgm:spPr>
        <a:solidFill>
          <a:srgbClr val="6DFFAF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Пособие по беременности и родам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7F26E4-4CB7-4F7F-927F-D50E8F8B8ACC}" type="sibTrans" cxnId="{9CFE688C-E9C2-4726-85C9-1B7E40A8863E}">
      <dgm:prSet/>
      <dgm:spPr/>
      <dgm:t>
        <a:bodyPr/>
        <a:lstStyle/>
        <a:p>
          <a:endParaRPr lang="ru-RU"/>
        </a:p>
      </dgm:t>
    </dgm:pt>
    <dgm:pt modelId="{E5DBD79C-D84F-4ECB-90F0-6DD656532671}" type="parTrans" cxnId="{9CFE688C-E9C2-4726-85C9-1B7E40A8863E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1B325422-00CD-4838-B289-3B821317608A}">
      <dgm:prSet phldrT="[Текст]" custT="1"/>
      <dgm:spPr>
        <a:solidFill>
          <a:srgbClr val="D6EF57"/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Пособие по временной нетрудоспособности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B116001-DFC1-447D-AE1E-0A643FD93F70}" type="sibTrans" cxnId="{0B8A4677-0D1E-4FD3-9FA3-0CAF1881AA42}">
      <dgm:prSet/>
      <dgm:spPr/>
      <dgm:t>
        <a:bodyPr/>
        <a:lstStyle/>
        <a:p>
          <a:endParaRPr lang="ru-RU"/>
        </a:p>
      </dgm:t>
    </dgm:pt>
    <dgm:pt modelId="{B0C7F2B6-961C-4234-A5C1-5AC5734A7285}" type="parTrans" cxnId="{0B8A4677-0D1E-4FD3-9FA3-0CAF1881AA42}">
      <dgm:prSet>
        <dgm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9418C8C8-6066-44F3-9A7D-BB43E7AF1E70}">
      <dgm:prSet phldrT="[Текст]" custT="1"/>
      <dgm:spPr>
        <a:solidFill>
          <a:srgbClr val="E7DF79"/>
        </a:solidFill>
      </dgm:spPr>
      <dgm:t>
        <a:bodyPr/>
        <a:lstStyle/>
        <a:p>
          <a:pPr algn="just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>
            <a:lnSpc>
              <a:spcPct val="90000"/>
            </a:lnSpc>
            <a:spcBef>
              <a:spcPts val="600"/>
            </a:spcBef>
            <a:spcAft>
              <a:spcPts val="600"/>
            </a:spcAft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СТРАХОВАТЕЛЬ </a:t>
          </a:r>
        </a:p>
        <a:p>
          <a:pPr algn="ctr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не позднее 5 календарных дней  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после получения от работника заявления и документов, необходимых для назначения и выплаты пособий, представляет в Фонд </a:t>
          </a:r>
          <a:r>
            <a: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пакет документов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</a:t>
          </a:r>
        </a:p>
        <a:p>
          <a:pPr algn="ctr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Предприятия с численностью </a:t>
          </a:r>
          <a:r>
            <a: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более 25 человек 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должны</a:t>
          </a:r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представлять в Фонд </a:t>
          </a:r>
          <a:r>
            <a: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электронные реестры </a:t>
          </a:r>
        </a:p>
        <a:p>
          <a:pPr algn="ctr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 5 видам пособий</a:t>
          </a:r>
        </a:p>
        <a:p>
          <a:pPr algn="just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u="sng" dirty="0" smtClean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55CCE58-9701-4A6F-8844-816068106F4F}" type="sibTrans" cxnId="{9FE7243B-C264-4112-B01C-2A727B9C909A}">
      <dgm:prSet/>
      <dgm:spPr/>
      <dgm:t>
        <a:bodyPr/>
        <a:lstStyle/>
        <a:p>
          <a:endParaRPr lang="ru-RU"/>
        </a:p>
      </dgm:t>
    </dgm:pt>
    <dgm:pt modelId="{2D7628B8-EE50-41EC-81CA-8B7F32EFADB1}" type="parTrans" cxnId="{9FE7243B-C264-4112-B01C-2A727B9C909A}">
      <dgm:prSet/>
      <dgm:spPr/>
      <dgm:t>
        <a:bodyPr/>
        <a:lstStyle/>
        <a:p>
          <a:endParaRPr lang="ru-RU"/>
        </a:p>
      </dgm:t>
    </dgm:pt>
    <dgm:pt modelId="{DF2A0848-4CE0-4025-AA35-A3FA8EE73725}" type="pres">
      <dgm:prSet presAssocID="{D313B7AE-5D52-48E0-BB34-840DE06860E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DD1408A-110A-4D0A-815E-382E7FDD6658}" type="pres">
      <dgm:prSet presAssocID="{9418C8C8-6066-44F3-9A7D-BB43E7AF1E70}" presName="hierRoot1" presStyleCnt="0">
        <dgm:presLayoutVars>
          <dgm:hierBranch val="init"/>
        </dgm:presLayoutVars>
      </dgm:prSet>
      <dgm:spPr/>
    </dgm:pt>
    <dgm:pt modelId="{4B6B338D-1C2E-4762-918F-CEF1FBCCDDDA}" type="pres">
      <dgm:prSet presAssocID="{9418C8C8-6066-44F3-9A7D-BB43E7AF1E70}" presName="rootComposite1" presStyleCnt="0"/>
      <dgm:spPr/>
    </dgm:pt>
    <dgm:pt modelId="{131DB484-9665-4269-A180-3CA19DA21EBB}" type="pres">
      <dgm:prSet presAssocID="{9418C8C8-6066-44F3-9A7D-BB43E7AF1E70}" presName="rootText1" presStyleLbl="node0" presStyleIdx="0" presStyleCnt="1" custScaleX="583778" custScaleY="178901" custLinFactNeighborX="12202" custLinFactNeighborY="-915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40539E-42FE-499D-880B-F542F0F9D9FD}" type="pres">
      <dgm:prSet presAssocID="{9418C8C8-6066-44F3-9A7D-BB43E7AF1E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FBCC636-C4D1-49EF-9702-93564AF43AD9}" type="pres">
      <dgm:prSet presAssocID="{9418C8C8-6066-44F3-9A7D-BB43E7AF1E70}" presName="hierChild2" presStyleCnt="0"/>
      <dgm:spPr/>
    </dgm:pt>
    <dgm:pt modelId="{783E60E9-4818-4675-B2C3-E5817859718E}" type="pres">
      <dgm:prSet presAssocID="{B0C7F2B6-961C-4234-A5C1-5AC5734A7285}" presName="Name37" presStyleLbl="parChTrans1D2" presStyleIdx="0" presStyleCnt="5"/>
      <dgm:spPr/>
      <dgm:t>
        <a:bodyPr/>
        <a:lstStyle/>
        <a:p>
          <a:endParaRPr lang="ru-RU"/>
        </a:p>
      </dgm:t>
    </dgm:pt>
    <dgm:pt modelId="{D628D895-9576-418D-A14A-FDB3C3627034}" type="pres">
      <dgm:prSet presAssocID="{1B325422-00CD-4838-B289-3B821317608A}" presName="hierRoot2" presStyleCnt="0">
        <dgm:presLayoutVars>
          <dgm:hierBranch val="init"/>
        </dgm:presLayoutVars>
      </dgm:prSet>
      <dgm:spPr/>
    </dgm:pt>
    <dgm:pt modelId="{81A760AD-7764-4D30-BEDB-301B006658EA}" type="pres">
      <dgm:prSet presAssocID="{1B325422-00CD-4838-B289-3B821317608A}" presName="rootComposite" presStyleCnt="0"/>
      <dgm:spPr/>
    </dgm:pt>
    <dgm:pt modelId="{E3106EB1-48A1-4B02-86E5-E1A175E9FE48}" type="pres">
      <dgm:prSet presAssocID="{1B325422-00CD-4838-B289-3B821317608A}" presName="rootText" presStyleLbl="node2" presStyleIdx="0" presStyleCnt="5" custScaleX="125540" custScaleY="178587" custLinFactNeighborY="-86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33A5FB-B480-46B3-B2F3-1AC10D4C9461}" type="pres">
      <dgm:prSet presAssocID="{1B325422-00CD-4838-B289-3B821317608A}" presName="rootConnector" presStyleLbl="node2" presStyleIdx="0" presStyleCnt="5"/>
      <dgm:spPr/>
      <dgm:t>
        <a:bodyPr/>
        <a:lstStyle/>
        <a:p>
          <a:endParaRPr lang="ru-RU"/>
        </a:p>
      </dgm:t>
    </dgm:pt>
    <dgm:pt modelId="{AD4FFD3B-F249-482A-8DBB-58C33B699F7C}" type="pres">
      <dgm:prSet presAssocID="{1B325422-00CD-4838-B289-3B821317608A}" presName="hierChild4" presStyleCnt="0"/>
      <dgm:spPr/>
    </dgm:pt>
    <dgm:pt modelId="{3C052295-83BF-4C69-80F4-A00F6ED37A53}" type="pres">
      <dgm:prSet presAssocID="{1B325422-00CD-4838-B289-3B821317608A}" presName="hierChild5" presStyleCnt="0"/>
      <dgm:spPr/>
    </dgm:pt>
    <dgm:pt modelId="{587B1296-24CD-4744-8A31-FF4A2DC3FABD}" type="pres">
      <dgm:prSet presAssocID="{E5DBD79C-D84F-4ECB-90F0-6DD656532671}" presName="Name37" presStyleLbl="parChTrans1D2" presStyleIdx="1" presStyleCnt="5"/>
      <dgm:spPr/>
      <dgm:t>
        <a:bodyPr/>
        <a:lstStyle/>
        <a:p>
          <a:endParaRPr lang="ru-RU"/>
        </a:p>
      </dgm:t>
    </dgm:pt>
    <dgm:pt modelId="{F6064829-3692-4281-AA69-7819FC9B2BC6}" type="pres">
      <dgm:prSet presAssocID="{460D56C6-2BEE-4377-A1FC-681280183F2D}" presName="hierRoot2" presStyleCnt="0">
        <dgm:presLayoutVars>
          <dgm:hierBranch val="init"/>
        </dgm:presLayoutVars>
      </dgm:prSet>
      <dgm:spPr/>
    </dgm:pt>
    <dgm:pt modelId="{4F4E13A1-41BF-468F-843F-FA3573DFCAB5}" type="pres">
      <dgm:prSet presAssocID="{460D56C6-2BEE-4377-A1FC-681280183F2D}" presName="rootComposite" presStyleCnt="0"/>
      <dgm:spPr/>
    </dgm:pt>
    <dgm:pt modelId="{13FEEA0F-2C3F-48F7-BC6A-5FB5D0BD5217}" type="pres">
      <dgm:prSet presAssocID="{460D56C6-2BEE-4377-A1FC-681280183F2D}" presName="rootText" presStyleLbl="node2" presStyleIdx="1" presStyleCnt="5" custScaleY="178489" custLinFactNeighborY="-86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05B757-01B5-4C03-8D83-82EB3EED6CB2}" type="pres">
      <dgm:prSet presAssocID="{460D56C6-2BEE-4377-A1FC-681280183F2D}" presName="rootConnector" presStyleLbl="node2" presStyleIdx="1" presStyleCnt="5"/>
      <dgm:spPr/>
      <dgm:t>
        <a:bodyPr/>
        <a:lstStyle/>
        <a:p>
          <a:endParaRPr lang="ru-RU"/>
        </a:p>
      </dgm:t>
    </dgm:pt>
    <dgm:pt modelId="{9B03DBF3-0E78-4E79-8731-38D00176D2EF}" type="pres">
      <dgm:prSet presAssocID="{460D56C6-2BEE-4377-A1FC-681280183F2D}" presName="hierChild4" presStyleCnt="0"/>
      <dgm:spPr/>
    </dgm:pt>
    <dgm:pt modelId="{D15F824E-AE62-4BAF-AFF1-B3202BFCE93F}" type="pres">
      <dgm:prSet presAssocID="{460D56C6-2BEE-4377-A1FC-681280183F2D}" presName="hierChild5" presStyleCnt="0"/>
      <dgm:spPr/>
    </dgm:pt>
    <dgm:pt modelId="{5F9366BC-E5A1-4D64-95A5-73CD1F4D89D4}" type="pres">
      <dgm:prSet presAssocID="{FCB81398-F815-4DEE-8E98-30E7E0F9E908}" presName="Name37" presStyleLbl="parChTrans1D2" presStyleIdx="2" presStyleCnt="5"/>
      <dgm:spPr/>
      <dgm:t>
        <a:bodyPr/>
        <a:lstStyle/>
        <a:p>
          <a:endParaRPr lang="ru-RU"/>
        </a:p>
      </dgm:t>
    </dgm:pt>
    <dgm:pt modelId="{20BF13D3-B79C-4CD7-977F-8EFDF6D71B11}" type="pres">
      <dgm:prSet presAssocID="{D84137C0-F5C5-40C1-A70B-6A3EB1C44FDC}" presName="hierRoot2" presStyleCnt="0">
        <dgm:presLayoutVars>
          <dgm:hierBranch val="init"/>
        </dgm:presLayoutVars>
      </dgm:prSet>
      <dgm:spPr/>
    </dgm:pt>
    <dgm:pt modelId="{E9794E53-D9F2-43C0-9C29-C42D054B5EB4}" type="pres">
      <dgm:prSet presAssocID="{D84137C0-F5C5-40C1-A70B-6A3EB1C44FDC}" presName="rootComposite" presStyleCnt="0"/>
      <dgm:spPr/>
    </dgm:pt>
    <dgm:pt modelId="{18029596-FE5C-4315-A908-6BC018393A76}" type="pres">
      <dgm:prSet presAssocID="{D84137C0-F5C5-40C1-A70B-6A3EB1C44FDC}" presName="rootText" presStyleLbl="node2" presStyleIdx="2" presStyleCnt="5" custScaleY="178488" custLinFactNeighborX="109" custLinFactNeighborY="-876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83A25F-1CE9-445A-8538-5E487AD39826}" type="pres">
      <dgm:prSet presAssocID="{D84137C0-F5C5-40C1-A70B-6A3EB1C44FDC}" presName="rootConnector" presStyleLbl="node2" presStyleIdx="2" presStyleCnt="5"/>
      <dgm:spPr/>
      <dgm:t>
        <a:bodyPr/>
        <a:lstStyle/>
        <a:p>
          <a:endParaRPr lang="ru-RU"/>
        </a:p>
      </dgm:t>
    </dgm:pt>
    <dgm:pt modelId="{C2AFEFB0-97E5-4C58-81C3-CAD1B0D828AE}" type="pres">
      <dgm:prSet presAssocID="{D84137C0-F5C5-40C1-A70B-6A3EB1C44FDC}" presName="hierChild4" presStyleCnt="0"/>
      <dgm:spPr/>
    </dgm:pt>
    <dgm:pt modelId="{5B82F9A0-B478-493D-9C42-B6AA1C5D38DD}" type="pres">
      <dgm:prSet presAssocID="{D84137C0-F5C5-40C1-A70B-6A3EB1C44FDC}" presName="hierChild5" presStyleCnt="0"/>
      <dgm:spPr/>
    </dgm:pt>
    <dgm:pt modelId="{A75BD402-51AB-4A12-B3D5-36655D9DA448}" type="pres">
      <dgm:prSet presAssocID="{4E0E784C-8E37-485A-A921-36EB53B5A4F2}" presName="Name37" presStyleLbl="parChTrans1D2" presStyleIdx="3" presStyleCnt="5"/>
      <dgm:spPr/>
      <dgm:t>
        <a:bodyPr/>
        <a:lstStyle/>
        <a:p>
          <a:endParaRPr lang="ru-RU"/>
        </a:p>
      </dgm:t>
    </dgm:pt>
    <dgm:pt modelId="{7C0EE551-912E-4323-B6C8-2169AEB27F3A}" type="pres">
      <dgm:prSet presAssocID="{061AACA3-094C-47FA-BC1B-70A51B0E094A}" presName="hierRoot2" presStyleCnt="0">
        <dgm:presLayoutVars>
          <dgm:hierBranch val="init"/>
        </dgm:presLayoutVars>
      </dgm:prSet>
      <dgm:spPr/>
    </dgm:pt>
    <dgm:pt modelId="{3EF1CDAC-9122-454A-AA92-A0F30449EC2C}" type="pres">
      <dgm:prSet presAssocID="{061AACA3-094C-47FA-BC1B-70A51B0E094A}" presName="rootComposite" presStyleCnt="0"/>
      <dgm:spPr/>
    </dgm:pt>
    <dgm:pt modelId="{9D17C2B0-CDE8-41BF-B728-AACF5D081AB6}" type="pres">
      <dgm:prSet presAssocID="{061AACA3-094C-47FA-BC1B-70A51B0E094A}" presName="rootText" presStyleLbl="node2" presStyleIdx="3" presStyleCnt="5" custScaleY="178488" custLinFactNeighborY="-86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73DD69-5BDF-4D7D-AAFD-0C1D20ABD64B}" type="pres">
      <dgm:prSet presAssocID="{061AACA3-094C-47FA-BC1B-70A51B0E094A}" presName="rootConnector" presStyleLbl="node2" presStyleIdx="3" presStyleCnt="5"/>
      <dgm:spPr/>
      <dgm:t>
        <a:bodyPr/>
        <a:lstStyle/>
        <a:p>
          <a:endParaRPr lang="ru-RU"/>
        </a:p>
      </dgm:t>
    </dgm:pt>
    <dgm:pt modelId="{0BA53DD5-7A18-41A1-8831-D561D9711625}" type="pres">
      <dgm:prSet presAssocID="{061AACA3-094C-47FA-BC1B-70A51B0E094A}" presName="hierChild4" presStyleCnt="0"/>
      <dgm:spPr/>
    </dgm:pt>
    <dgm:pt modelId="{A0C50C21-30A0-490C-BE91-D573831C95E3}" type="pres">
      <dgm:prSet presAssocID="{061AACA3-094C-47FA-BC1B-70A51B0E094A}" presName="hierChild5" presStyleCnt="0"/>
      <dgm:spPr/>
    </dgm:pt>
    <dgm:pt modelId="{6B07A7CB-3A99-407B-B718-61D89AC46FE4}" type="pres">
      <dgm:prSet presAssocID="{163FD7C1-9891-447F-B396-6D25E2090738}" presName="Name37" presStyleLbl="parChTrans1D2" presStyleIdx="4" presStyleCnt="5"/>
      <dgm:spPr/>
      <dgm:t>
        <a:bodyPr/>
        <a:lstStyle/>
        <a:p>
          <a:endParaRPr lang="ru-RU"/>
        </a:p>
      </dgm:t>
    </dgm:pt>
    <dgm:pt modelId="{EE86919A-5055-4363-B7D7-B852C89D9274}" type="pres">
      <dgm:prSet presAssocID="{98D7D170-FBD4-47CD-9013-EA3765EBA958}" presName="hierRoot2" presStyleCnt="0">
        <dgm:presLayoutVars>
          <dgm:hierBranch val="init"/>
        </dgm:presLayoutVars>
      </dgm:prSet>
      <dgm:spPr/>
    </dgm:pt>
    <dgm:pt modelId="{6F770216-8EB3-461F-880D-0002273E2694}" type="pres">
      <dgm:prSet presAssocID="{98D7D170-FBD4-47CD-9013-EA3765EBA958}" presName="rootComposite" presStyleCnt="0"/>
      <dgm:spPr/>
    </dgm:pt>
    <dgm:pt modelId="{92591F96-901C-4CCE-9BEF-DC7F28455A86}" type="pres">
      <dgm:prSet presAssocID="{98D7D170-FBD4-47CD-9013-EA3765EBA958}" presName="rootText" presStyleLbl="node2" presStyleIdx="4" presStyleCnt="5" custScaleY="178390" custLinFactNeighborY="-867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A3B69A-BD7F-4CC3-AB00-0DA84E65EF4D}" type="pres">
      <dgm:prSet presAssocID="{98D7D170-FBD4-47CD-9013-EA3765EBA958}" presName="rootConnector" presStyleLbl="node2" presStyleIdx="4" presStyleCnt="5"/>
      <dgm:spPr/>
      <dgm:t>
        <a:bodyPr/>
        <a:lstStyle/>
        <a:p>
          <a:endParaRPr lang="ru-RU"/>
        </a:p>
      </dgm:t>
    </dgm:pt>
    <dgm:pt modelId="{8BE4A36F-B473-449C-A659-FD581CE8ECF6}" type="pres">
      <dgm:prSet presAssocID="{98D7D170-FBD4-47CD-9013-EA3765EBA958}" presName="hierChild4" presStyleCnt="0"/>
      <dgm:spPr/>
    </dgm:pt>
    <dgm:pt modelId="{86CE891A-EF3B-420B-BA2E-F72D29605C1D}" type="pres">
      <dgm:prSet presAssocID="{98D7D170-FBD4-47CD-9013-EA3765EBA958}" presName="hierChild5" presStyleCnt="0"/>
      <dgm:spPr/>
    </dgm:pt>
    <dgm:pt modelId="{1ABE7308-220A-4A3F-8835-B4A9B48B800F}" type="pres">
      <dgm:prSet presAssocID="{9418C8C8-6066-44F3-9A7D-BB43E7AF1E70}" presName="hierChild3" presStyleCnt="0"/>
      <dgm:spPr/>
    </dgm:pt>
  </dgm:ptLst>
  <dgm:cxnLst>
    <dgm:cxn modelId="{0B8A4677-0D1E-4FD3-9FA3-0CAF1881AA42}" srcId="{9418C8C8-6066-44F3-9A7D-BB43E7AF1E70}" destId="{1B325422-00CD-4838-B289-3B821317608A}" srcOrd="0" destOrd="0" parTransId="{B0C7F2B6-961C-4234-A5C1-5AC5734A7285}" sibTransId="{DB116001-DFC1-447D-AE1E-0A643FD93F70}"/>
    <dgm:cxn modelId="{A2DF0756-B693-4302-9E07-F5FE93FA4205}" type="presOf" srcId="{163FD7C1-9891-447F-B396-6D25E2090738}" destId="{6B07A7CB-3A99-407B-B718-61D89AC46FE4}" srcOrd="0" destOrd="0" presId="urn:microsoft.com/office/officeart/2005/8/layout/orgChart1"/>
    <dgm:cxn modelId="{44E92E1F-718A-488D-9229-282EA9BE947B}" srcId="{9418C8C8-6066-44F3-9A7D-BB43E7AF1E70}" destId="{D84137C0-F5C5-40C1-A70B-6A3EB1C44FDC}" srcOrd="2" destOrd="0" parTransId="{FCB81398-F815-4DEE-8E98-30E7E0F9E908}" sibTransId="{82003A2F-61BE-4973-B6A5-9B64F7E5D19D}"/>
    <dgm:cxn modelId="{C86FC465-9531-434B-8893-D3149E8293DA}" type="presOf" srcId="{D84137C0-F5C5-40C1-A70B-6A3EB1C44FDC}" destId="{F083A25F-1CE9-445A-8538-5E487AD39826}" srcOrd="1" destOrd="0" presId="urn:microsoft.com/office/officeart/2005/8/layout/orgChart1"/>
    <dgm:cxn modelId="{F15FEBB7-ADA5-4C4E-AC94-EB3E589BCC2E}" type="presOf" srcId="{1B325422-00CD-4838-B289-3B821317608A}" destId="{2B33A5FB-B480-46B3-B2F3-1AC10D4C9461}" srcOrd="1" destOrd="0" presId="urn:microsoft.com/office/officeart/2005/8/layout/orgChart1"/>
    <dgm:cxn modelId="{FFC6A14B-37DC-4D2F-90D4-B7D33A340F06}" srcId="{9418C8C8-6066-44F3-9A7D-BB43E7AF1E70}" destId="{061AACA3-094C-47FA-BC1B-70A51B0E094A}" srcOrd="3" destOrd="0" parTransId="{4E0E784C-8E37-485A-A921-36EB53B5A4F2}" sibTransId="{9FC19F51-4C2E-4BB1-9CD9-342193D405D9}"/>
    <dgm:cxn modelId="{4C69EB6F-3619-4D05-943E-B360BF390248}" type="presOf" srcId="{E5DBD79C-D84F-4ECB-90F0-6DD656532671}" destId="{587B1296-24CD-4744-8A31-FF4A2DC3FABD}" srcOrd="0" destOrd="0" presId="urn:microsoft.com/office/officeart/2005/8/layout/orgChart1"/>
    <dgm:cxn modelId="{9C983ABF-8BB6-4856-AA78-2781E0E97031}" type="presOf" srcId="{1B325422-00CD-4838-B289-3B821317608A}" destId="{E3106EB1-48A1-4B02-86E5-E1A175E9FE48}" srcOrd="0" destOrd="0" presId="urn:microsoft.com/office/officeart/2005/8/layout/orgChart1"/>
    <dgm:cxn modelId="{548F4072-6D0B-43AC-AC6D-C437E976716A}" type="presOf" srcId="{460D56C6-2BEE-4377-A1FC-681280183F2D}" destId="{13FEEA0F-2C3F-48F7-BC6A-5FB5D0BD5217}" srcOrd="0" destOrd="0" presId="urn:microsoft.com/office/officeart/2005/8/layout/orgChart1"/>
    <dgm:cxn modelId="{5A16A55D-63BB-40DB-AF5B-8E13A5609B46}" type="presOf" srcId="{460D56C6-2BEE-4377-A1FC-681280183F2D}" destId="{3B05B757-01B5-4C03-8D83-82EB3EED6CB2}" srcOrd="1" destOrd="0" presId="urn:microsoft.com/office/officeart/2005/8/layout/orgChart1"/>
    <dgm:cxn modelId="{DC101BDF-EDA8-43F1-80C1-0CE5C9035B91}" type="presOf" srcId="{D84137C0-F5C5-40C1-A70B-6A3EB1C44FDC}" destId="{18029596-FE5C-4315-A908-6BC018393A76}" srcOrd="0" destOrd="0" presId="urn:microsoft.com/office/officeart/2005/8/layout/orgChart1"/>
    <dgm:cxn modelId="{92F1E411-0D63-4B4B-90C2-F371CBCDA544}" type="presOf" srcId="{061AACA3-094C-47FA-BC1B-70A51B0E094A}" destId="{E073DD69-5BDF-4D7D-AAFD-0C1D20ABD64B}" srcOrd="1" destOrd="0" presId="urn:microsoft.com/office/officeart/2005/8/layout/orgChart1"/>
    <dgm:cxn modelId="{4CC38634-B110-4547-9FD5-E711A00E8423}" type="presOf" srcId="{9418C8C8-6066-44F3-9A7D-BB43E7AF1E70}" destId="{1F40539E-42FE-499D-880B-F542F0F9D9FD}" srcOrd="1" destOrd="0" presId="urn:microsoft.com/office/officeart/2005/8/layout/orgChart1"/>
    <dgm:cxn modelId="{8A781988-8496-4EEC-A6BA-94ACF05DE74C}" type="presOf" srcId="{B0C7F2B6-961C-4234-A5C1-5AC5734A7285}" destId="{783E60E9-4818-4675-B2C3-E5817859718E}" srcOrd="0" destOrd="0" presId="urn:microsoft.com/office/officeart/2005/8/layout/orgChart1"/>
    <dgm:cxn modelId="{E9C69658-F474-4DD9-A36D-F990C206FB8A}" type="presOf" srcId="{061AACA3-094C-47FA-BC1B-70A51B0E094A}" destId="{9D17C2B0-CDE8-41BF-B728-AACF5D081AB6}" srcOrd="0" destOrd="0" presId="urn:microsoft.com/office/officeart/2005/8/layout/orgChart1"/>
    <dgm:cxn modelId="{2DA7AA84-F3A6-4D0F-A392-097173ACC268}" type="presOf" srcId="{98D7D170-FBD4-47CD-9013-EA3765EBA958}" destId="{92591F96-901C-4CCE-9BEF-DC7F28455A86}" srcOrd="0" destOrd="0" presId="urn:microsoft.com/office/officeart/2005/8/layout/orgChart1"/>
    <dgm:cxn modelId="{A4881880-9DE7-4FA9-A65B-FF000F767214}" type="presOf" srcId="{9418C8C8-6066-44F3-9A7D-BB43E7AF1E70}" destId="{131DB484-9665-4269-A180-3CA19DA21EBB}" srcOrd="0" destOrd="0" presId="urn:microsoft.com/office/officeart/2005/8/layout/orgChart1"/>
    <dgm:cxn modelId="{9FE7243B-C264-4112-B01C-2A727B9C909A}" srcId="{D313B7AE-5D52-48E0-BB34-840DE06860EE}" destId="{9418C8C8-6066-44F3-9A7D-BB43E7AF1E70}" srcOrd="0" destOrd="0" parTransId="{2D7628B8-EE50-41EC-81CA-8B7F32EFADB1}" sibTransId="{B55CCE58-9701-4A6F-8844-816068106F4F}"/>
    <dgm:cxn modelId="{5E4D9C57-A057-4D57-882F-24A34D33E7E8}" type="presOf" srcId="{4E0E784C-8E37-485A-A921-36EB53B5A4F2}" destId="{A75BD402-51AB-4A12-B3D5-36655D9DA448}" srcOrd="0" destOrd="0" presId="urn:microsoft.com/office/officeart/2005/8/layout/orgChart1"/>
    <dgm:cxn modelId="{E83230E6-B501-4279-B493-4BEC6684F8A5}" type="presOf" srcId="{FCB81398-F815-4DEE-8E98-30E7E0F9E908}" destId="{5F9366BC-E5A1-4D64-95A5-73CD1F4D89D4}" srcOrd="0" destOrd="0" presId="urn:microsoft.com/office/officeart/2005/8/layout/orgChart1"/>
    <dgm:cxn modelId="{9CFE688C-E9C2-4726-85C9-1B7E40A8863E}" srcId="{9418C8C8-6066-44F3-9A7D-BB43E7AF1E70}" destId="{460D56C6-2BEE-4377-A1FC-681280183F2D}" srcOrd="1" destOrd="0" parTransId="{E5DBD79C-D84F-4ECB-90F0-6DD656532671}" sibTransId="{E97F26E4-4CB7-4F7F-927F-D50E8F8B8ACC}"/>
    <dgm:cxn modelId="{9431063B-BC3F-4801-9483-F6179AE4096C}" type="presOf" srcId="{D313B7AE-5D52-48E0-BB34-840DE06860EE}" destId="{DF2A0848-4CE0-4025-AA35-A3FA8EE73725}" srcOrd="0" destOrd="0" presId="urn:microsoft.com/office/officeart/2005/8/layout/orgChart1"/>
    <dgm:cxn modelId="{89C4ACA9-12EC-43BB-BE0E-B0331F59E8AA}" type="presOf" srcId="{98D7D170-FBD4-47CD-9013-EA3765EBA958}" destId="{02A3B69A-BD7F-4CC3-AB00-0DA84E65EF4D}" srcOrd="1" destOrd="0" presId="urn:microsoft.com/office/officeart/2005/8/layout/orgChart1"/>
    <dgm:cxn modelId="{D270961A-32A5-43EA-ACC2-3B70D79DF39C}" srcId="{9418C8C8-6066-44F3-9A7D-BB43E7AF1E70}" destId="{98D7D170-FBD4-47CD-9013-EA3765EBA958}" srcOrd="4" destOrd="0" parTransId="{163FD7C1-9891-447F-B396-6D25E2090738}" sibTransId="{393D470A-B055-4795-9405-A65E8D4D1AAF}"/>
    <dgm:cxn modelId="{0FA3842B-FB41-4ABF-BA75-27DE5099EDA8}" type="presParOf" srcId="{DF2A0848-4CE0-4025-AA35-A3FA8EE73725}" destId="{2DD1408A-110A-4D0A-815E-382E7FDD6658}" srcOrd="0" destOrd="0" presId="urn:microsoft.com/office/officeart/2005/8/layout/orgChart1"/>
    <dgm:cxn modelId="{B47AA31C-154E-40F8-8308-B3FFF62D9543}" type="presParOf" srcId="{2DD1408A-110A-4D0A-815E-382E7FDD6658}" destId="{4B6B338D-1C2E-4762-918F-CEF1FBCCDDDA}" srcOrd="0" destOrd="0" presId="urn:microsoft.com/office/officeart/2005/8/layout/orgChart1"/>
    <dgm:cxn modelId="{9F399161-513A-4C95-864B-A12D930B729F}" type="presParOf" srcId="{4B6B338D-1C2E-4762-918F-CEF1FBCCDDDA}" destId="{131DB484-9665-4269-A180-3CA19DA21EBB}" srcOrd="0" destOrd="0" presId="urn:microsoft.com/office/officeart/2005/8/layout/orgChart1"/>
    <dgm:cxn modelId="{C1A1F565-650D-4EF6-BAB1-473138F89186}" type="presParOf" srcId="{4B6B338D-1C2E-4762-918F-CEF1FBCCDDDA}" destId="{1F40539E-42FE-499D-880B-F542F0F9D9FD}" srcOrd="1" destOrd="0" presId="urn:microsoft.com/office/officeart/2005/8/layout/orgChart1"/>
    <dgm:cxn modelId="{4C217526-90C6-4CEE-8541-B2589FFA97B6}" type="presParOf" srcId="{2DD1408A-110A-4D0A-815E-382E7FDD6658}" destId="{EFBCC636-C4D1-49EF-9702-93564AF43AD9}" srcOrd="1" destOrd="0" presId="urn:microsoft.com/office/officeart/2005/8/layout/orgChart1"/>
    <dgm:cxn modelId="{DC497803-4419-47CB-8552-83DBC9FBC6D5}" type="presParOf" srcId="{EFBCC636-C4D1-49EF-9702-93564AF43AD9}" destId="{783E60E9-4818-4675-B2C3-E5817859718E}" srcOrd="0" destOrd="0" presId="urn:microsoft.com/office/officeart/2005/8/layout/orgChart1"/>
    <dgm:cxn modelId="{0407BB0C-3190-43BD-B063-4341B2E0B9D1}" type="presParOf" srcId="{EFBCC636-C4D1-49EF-9702-93564AF43AD9}" destId="{D628D895-9576-418D-A14A-FDB3C3627034}" srcOrd="1" destOrd="0" presId="urn:microsoft.com/office/officeart/2005/8/layout/orgChart1"/>
    <dgm:cxn modelId="{C794C8E0-0C4E-4A6D-8A32-5A714905C2B2}" type="presParOf" srcId="{D628D895-9576-418D-A14A-FDB3C3627034}" destId="{81A760AD-7764-4D30-BEDB-301B006658EA}" srcOrd="0" destOrd="0" presId="urn:microsoft.com/office/officeart/2005/8/layout/orgChart1"/>
    <dgm:cxn modelId="{A0ED7BC0-2A77-4C6C-8D84-3F3A22BC70B0}" type="presParOf" srcId="{81A760AD-7764-4D30-BEDB-301B006658EA}" destId="{E3106EB1-48A1-4B02-86E5-E1A175E9FE48}" srcOrd="0" destOrd="0" presId="urn:microsoft.com/office/officeart/2005/8/layout/orgChart1"/>
    <dgm:cxn modelId="{B5055AAB-2B46-4DD8-827A-A52E7B9770C6}" type="presParOf" srcId="{81A760AD-7764-4D30-BEDB-301B006658EA}" destId="{2B33A5FB-B480-46B3-B2F3-1AC10D4C9461}" srcOrd="1" destOrd="0" presId="urn:microsoft.com/office/officeart/2005/8/layout/orgChart1"/>
    <dgm:cxn modelId="{38B9AF55-7A65-405A-8968-09A68161B722}" type="presParOf" srcId="{D628D895-9576-418D-A14A-FDB3C3627034}" destId="{AD4FFD3B-F249-482A-8DBB-58C33B699F7C}" srcOrd="1" destOrd="0" presId="urn:microsoft.com/office/officeart/2005/8/layout/orgChart1"/>
    <dgm:cxn modelId="{AE8D3288-AD1C-4F29-A100-0A60189249F8}" type="presParOf" srcId="{D628D895-9576-418D-A14A-FDB3C3627034}" destId="{3C052295-83BF-4C69-80F4-A00F6ED37A53}" srcOrd="2" destOrd="0" presId="urn:microsoft.com/office/officeart/2005/8/layout/orgChart1"/>
    <dgm:cxn modelId="{D9C7C7D7-F1F7-4480-B2F4-8EF1B9324BCE}" type="presParOf" srcId="{EFBCC636-C4D1-49EF-9702-93564AF43AD9}" destId="{587B1296-24CD-4744-8A31-FF4A2DC3FABD}" srcOrd="2" destOrd="0" presId="urn:microsoft.com/office/officeart/2005/8/layout/orgChart1"/>
    <dgm:cxn modelId="{A9E5A93B-5294-4D91-9DED-CD973E65BB3B}" type="presParOf" srcId="{EFBCC636-C4D1-49EF-9702-93564AF43AD9}" destId="{F6064829-3692-4281-AA69-7819FC9B2BC6}" srcOrd="3" destOrd="0" presId="urn:microsoft.com/office/officeart/2005/8/layout/orgChart1"/>
    <dgm:cxn modelId="{D123F84D-A049-4CEA-A349-E64FE323DD41}" type="presParOf" srcId="{F6064829-3692-4281-AA69-7819FC9B2BC6}" destId="{4F4E13A1-41BF-468F-843F-FA3573DFCAB5}" srcOrd="0" destOrd="0" presId="urn:microsoft.com/office/officeart/2005/8/layout/orgChart1"/>
    <dgm:cxn modelId="{2BB827C8-EAC0-48D9-9416-A6D0D731BB99}" type="presParOf" srcId="{4F4E13A1-41BF-468F-843F-FA3573DFCAB5}" destId="{13FEEA0F-2C3F-48F7-BC6A-5FB5D0BD5217}" srcOrd="0" destOrd="0" presId="urn:microsoft.com/office/officeart/2005/8/layout/orgChart1"/>
    <dgm:cxn modelId="{00C1B788-9575-410C-B50B-73A9C21D7002}" type="presParOf" srcId="{4F4E13A1-41BF-468F-843F-FA3573DFCAB5}" destId="{3B05B757-01B5-4C03-8D83-82EB3EED6CB2}" srcOrd="1" destOrd="0" presId="urn:microsoft.com/office/officeart/2005/8/layout/orgChart1"/>
    <dgm:cxn modelId="{5528F210-EF31-46D2-8F55-B3E4164DFC1F}" type="presParOf" srcId="{F6064829-3692-4281-AA69-7819FC9B2BC6}" destId="{9B03DBF3-0E78-4E79-8731-38D00176D2EF}" srcOrd="1" destOrd="0" presId="urn:microsoft.com/office/officeart/2005/8/layout/orgChart1"/>
    <dgm:cxn modelId="{483F14E7-F5CE-40E2-97CA-7FC477755FA5}" type="presParOf" srcId="{F6064829-3692-4281-AA69-7819FC9B2BC6}" destId="{D15F824E-AE62-4BAF-AFF1-B3202BFCE93F}" srcOrd="2" destOrd="0" presId="urn:microsoft.com/office/officeart/2005/8/layout/orgChart1"/>
    <dgm:cxn modelId="{4FBEA262-DBF7-4AAE-94D5-562BDA226054}" type="presParOf" srcId="{EFBCC636-C4D1-49EF-9702-93564AF43AD9}" destId="{5F9366BC-E5A1-4D64-95A5-73CD1F4D89D4}" srcOrd="4" destOrd="0" presId="urn:microsoft.com/office/officeart/2005/8/layout/orgChart1"/>
    <dgm:cxn modelId="{20B58DE4-8E61-40D3-ABD3-381F9FA0D04B}" type="presParOf" srcId="{EFBCC636-C4D1-49EF-9702-93564AF43AD9}" destId="{20BF13D3-B79C-4CD7-977F-8EFDF6D71B11}" srcOrd="5" destOrd="0" presId="urn:microsoft.com/office/officeart/2005/8/layout/orgChart1"/>
    <dgm:cxn modelId="{68DC78B6-5208-4440-9DEA-DDB3EA1EFA13}" type="presParOf" srcId="{20BF13D3-B79C-4CD7-977F-8EFDF6D71B11}" destId="{E9794E53-D9F2-43C0-9C29-C42D054B5EB4}" srcOrd="0" destOrd="0" presId="urn:microsoft.com/office/officeart/2005/8/layout/orgChart1"/>
    <dgm:cxn modelId="{7FEF5E3C-99AC-49B9-ACB3-1A99C6320E7B}" type="presParOf" srcId="{E9794E53-D9F2-43C0-9C29-C42D054B5EB4}" destId="{18029596-FE5C-4315-A908-6BC018393A76}" srcOrd="0" destOrd="0" presId="urn:microsoft.com/office/officeart/2005/8/layout/orgChart1"/>
    <dgm:cxn modelId="{CDE9DE44-952C-471F-8C5B-25B6E42D05ED}" type="presParOf" srcId="{E9794E53-D9F2-43C0-9C29-C42D054B5EB4}" destId="{F083A25F-1CE9-445A-8538-5E487AD39826}" srcOrd="1" destOrd="0" presId="urn:microsoft.com/office/officeart/2005/8/layout/orgChart1"/>
    <dgm:cxn modelId="{E520A849-B45F-4D46-9A6C-F609A95B2191}" type="presParOf" srcId="{20BF13D3-B79C-4CD7-977F-8EFDF6D71B11}" destId="{C2AFEFB0-97E5-4C58-81C3-CAD1B0D828AE}" srcOrd="1" destOrd="0" presId="urn:microsoft.com/office/officeart/2005/8/layout/orgChart1"/>
    <dgm:cxn modelId="{3AD6E8D5-2531-4A91-820B-41600ED537B8}" type="presParOf" srcId="{20BF13D3-B79C-4CD7-977F-8EFDF6D71B11}" destId="{5B82F9A0-B478-493D-9C42-B6AA1C5D38DD}" srcOrd="2" destOrd="0" presId="urn:microsoft.com/office/officeart/2005/8/layout/orgChart1"/>
    <dgm:cxn modelId="{4FC7A324-C6F3-4065-BC9E-526EFBDDDAC7}" type="presParOf" srcId="{EFBCC636-C4D1-49EF-9702-93564AF43AD9}" destId="{A75BD402-51AB-4A12-B3D5-36655D9DA448}" srcOrd="6" destOrd="0" presId="urn:microsoft.com/office/officeart/2005/8/layout/orgChart1"/>
    <dgm:cxn modelId="{E98F8F7A-76BB-428A-BC4A-5FAF3B4DDDF8}" type="presParOf" srcId="{EFBCC636-C4D1-49EF-9702-93564AF43AD9}" destId="{7C0EE551-912E-4323-B6C8-2169AEB27F3A}" srcOrd="7" destOrd="0" presId="urn:microsoft.com/office/officeart/2005/8/layout/orgChart1"/>
    <dgm:cxn modelId="{769D2266-8DF4-448F-A1E7-C0E03AA42BC9}" type="presParOf" srcId="{7C0EE551-912E-4323-B6C8-2169AEB27F3A}" destId="{3EF1CDAC-9122-454A-AA92-A0F30449EC2C}" srcOrd="0" destOrd="0" presId="urn:microsoft.com/office/officeart/2005/8/layout/orgChart1"/>
    <dgm:cxn modelId="{7BFDF306-40C3-440E-BD99-39BB45C685B4}" type="presParOf" srcId="{3EF1CDAC-9122-454A-AA92-A0F30449EC2C}" destId="{9D17C2B0-CDE8-41BF-B728-AACF5D081AB6}" srcOrd="0" destOrd="0" presId="urn:microsoft.com/office/officeart/2005/8/layout/orgChart1"/>
    <dgm:cxn modelId="{32275912-4522-437F-91C6-E68448DC37E8}" type="presParOf" srcId="{3EF1CDAC-9122-454A-AA92-A0F30449EC2C}" destId="{E073DD69-5BDF-4D7D-AAFD-0C1D20ABD64B}" srcOrd="1" destOrd="0" presId="urn:microsoft.com/office/officeart/2005/8/layout/orgChart1"/>
    <dgm:cxn modelId="{7603EC31-E042-4217-B2E3-B662927F8989}" type="presParOf" srcId="{7C0EE551-912E-4323-B6C8-2169AEB27F3A}" destId="{0BA53DD5-7A18-41A1-8831-D561D9711625}" srcOrd="1" destOrd="0" presId="urn:microsoft.com/office/officeart/2005/8/layout/orgChart1"/>
    <dgm:cxn modelId="{6C6E276B-E339-4D9E-8AB9-0B53F59C89C1}" type="presParOf" srcId="{7C0EE551-912E-4323-B6C8-2169AEB27F3A}" destId="{A0C50C21-30A0-490C-BE91-D573831C95E3}" srcOrd="2" destOrd="0" presId="urn:microsoft.com/office/officeart/2005/8/layout/orgChart1"/>
    <dgm:cxn modelId="{2691CCE6-F533-4B30-9C6C-304FE29F3D18}" type="presParOf" srcId="{EFBCC636-C4D1-49EF-9702-93564AF43AD9}" destId="{6B07A7CB-3A99-407B-B718-61D89AC46FE4}" srcOrd="8" destOrd="0" presId="urn:microsoft.com/office/officeart/2005/8/layout/orgChart1"/>
    <dgm:cxn modelId="{B3CB3F3F-24CF-4EA5-BF80-D4B2E839612A}" type="presParOf" srcId="{EFBCC636-C4D1-49EF-9702-93564AF43AD9}" destId="{EE86919A-5055-4363-B7D7-B852C89D9274}" srcOrd="9" destOrd="0" presId="urn:microsoft.com/office/officeart/2005/8/layout/orgChart1"/>
    <dgm:cxn modelId="{23305A0D-5CC1-49F7-B383-EEDC21907942}" type="presParOf" srcId="{EE86919A-5055-4363-B7D7-B852C89D9274}" destId="{6F770216-8EB3-461F-880D-0002273E2694}" srcOrd="0" destOrd="0" presId="urn:microsoft.com/office/officeart/2005/8/layout/orgChart1"/>
    <dgm:cxn modelId="{C72BC71A-E123-4446-82C2-DE9CADAFE076}" type="presParOf" srcId="{6F770216-8EB3-461F-880D-0002273E2694}" destId="{92591F96-901C-4CCE-9BEF-DC7F28455A86}" srcOrd="0" destOrd="0" presId="urn:microsoft.com/office/officeart/2005/8/layout/orgChart1"/>
    <dgm:cxn modelId="{2C9C70EF-787B-4DD3-8E7D-BB48BE4AE6AE}" type="presParOf" srcId="{6F770216-8EB3-461F-880D-0002273E2694}" destId="{02A3B69A-BD7F-4CC3-AB00-0DA84E65EF4D}" srcOrd="1" destOrd="0" presId="urn:microsoft.com/office/officeart/2005/8/layout/orgChart1"/>
    <dgm:cxn modelId="{E06F14E7-323A-4E70-ACBD-53CE956E92D6}" type="presParOf" srcId="{EE86919A-5055-4363-B7D7-B852C89D9274}" destId="{8BE4A36F-B473-449C-A659-FD581CE8ECF6}" srcOrd="1" destOrd="0" presId="urn:microsoft.com/office/officeart/2005/8/layout/orgChart1"/>
    <dgm:cxn modelId="{AD8E974A-1665-40CA-9D44-DE51326DE58A}" type="presParOf" srcId="{EE86919A-5055-4363-B7D7-B852C89D9274}" destId="{86CE891A-EF3B-420B-BA2E-F72D29605C1D}" srcOrd="2" destOrd="0" presId="urn:microsoft.com/office/officeart/2005/8/layout/orgChart1"/>
    <dgm:cxn modelId="{9EADD82F-E752-4AF0-9E47-268778183222}" type="presParOf" srcId="{2DD1408A-110A-4D0A-815E-382E7FDD6658}" destId="{1ABE7308-220A-4A3F-8835-B4A9B48B800F}" srcOrd="2" destOrd="0" presId="urn:microsoft.com/office/officeart/2005/8/layout/orgChart1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2162" tIns="46081" rIns="92162" bIns="4608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611A34-8DA3-4C23-A4F7-213BFF3CCA6B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62" tIns="46081" rIns="92162" bIns="46081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5988"/>
            <a:ext cx="5486400" cy="4475162"/>
          </a:xfrm>
          <a:prstGeom prst="rect">
            <a:avLst/>
          </a:prstGeom>
        </p:spPr>
        <p:txBody>
          <a:bodyPr vert="horz" lIns="92162" tIns="46081" rIns="92162" bIns="46081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2162" tIns="46081" rIns="92162" bIns="4608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DFE47F-A1F5-42E8-A2A6-6B7EF2C9D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5B9B04-65C4-4DDC-AD67-0E8702B34AD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281DAD-6C00-4F63-9EC7-F17BDC73D3C4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AFE386-856A-45B5-9FE3-7B8271C6F7AC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3FEBAA-C2E0-4451-BD6C-BA2415737251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2639C0-C7A1-465F-9D6D-F33DC717D80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>
              <a:cs typeface="Arial" charset="0"/>
            </a:endParaRPr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7267CA-DF10-4212-9AF8-9925FBC9DB84}" type="slidenum">
              <a:rPr lang="ru-RU" alt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6DE887-0A14-4A37-8201-DC0A3384EEE2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B5AA40-A1C9-481C-8F35-0B23E240029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8FB7960-EA7F-4CAB-A07D-A367CFE65CA4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B12A7B-AF1A-46F1-838A-53083EC0A31B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1B1344-537C-4E65-A598-25690B88D291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839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17C068-DF02-4141-AAB8-085FC17C468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99BB17-098D-421B-A6BB-3F421C2FC906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42BCF2-5DE5-4A97-96CF-37E4E392D8A1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1FBF88-E4B2-497A-8AB3-F2D3208A7BDC}" type="slidenum">
              <a:rPr lang="ru-RU" smtClean="0"/>
              <a:pPr>
                <a:defRPr/>
              </a:pPr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839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40D94B-6AD6-47C2-96CA-24C45E23BB9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EA614F-037A-43FF-8124-26264200594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EC89DB-6B70-4903-AB1D-661763B644B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0625" y="1243013"/>
            <a:ext cx="4476750" cy="33575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>
              <a:cs typeface="Arial" charset="0"/>
            </a:endParaRPr>
          </a:p>
        </p:txBody>
      </p:sp>
      <p:sp>
        <p:nvSpPr>
          <p:cNvPr id="47107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935065-7B9B-44FE-B431-86E8CD298BFE}" type="slidenum">
              <a:rPr lang="ru-RU" altLang="ru-RU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altLang="ru-RU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90625" y="1243013"/>
            <a:ext cx="4476750" cy="33575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 smtClean="0">
              <a:cs typeface="Arial" charset="0"/>
            </a:endParaRPr>
          </a:p>
        </p:txBody>
      </p:sp>
      <p:sp>
        <p:nvSpPr>
          <p:cNvPr id="47107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F09DCC-6C5A-4E87-B582-9366426EF192}" type="slidenum">
              <a:rPr lang="ru-RU" altLang="ru-RU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altLang="ru-RU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D6CF58-A89C-4324-8740-254020CF8226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3341FA-4F44-4711-B00E-7A0A57C2E54B}" type="slidenum">
              <a:rPr lang="ru-RU" alt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alt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19ABF-61EC-4DFD-B532-58ABA14A908F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84667-6B1D-4521-B50F-A9D41E7F79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96D5F-BAF1-421B-9198-78E785D00287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1C343-E459-409C-A005-FD13799D2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B4D09-19D2-44F3-B972-061F514FD8D6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1666-D2CB-4743-B944-21CB54584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128588"/>
            <a:ext cx="8221662" cy="143351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1" y="1600200"/>
            <a:ext cx="4033838" cy="45180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41" y="1600200"/>
            <a:ext cx="4035426" cy="45180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>
            <a:extLst/>
          </p:cNvPr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buSzTx/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11.11.2013</a:t>
            </a:r>
          </a:p>
        </p:txBody>
      </p:sp>
      <p:sp>
        <p:nvSpPr>
          <p:cNvPr id="6" name="Rectangle 4">
            <a:extLst/>
          </p:cNvPr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 defTabSz="914400">
              <a:buSzTx/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>
            <a:extLst/>
          </p:cNvPr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0D2C7-9418-4844-A800-CA2CCE2E85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F244A-78A3-4963-85EB-932195BB6C5B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AB794-A4EA-43F2-B4EF-755CBC239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F77DB-989D-49E7-B189-FF313546C1FC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39DD1-9D5B-4581-94BC-E053D5BA9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FD988-3EC2-4A22-A3F2-26D8F90AADC0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A4574-AA43-4BB8-93F7-C1E53E3C8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F97E2-22DC-4946-AC51-846B7F5E6F17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65064-6B73-46E0-A4D5-8007503BBD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ECB35-BC65-462B-9598-2FCA008F59AC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2DE22-4483-423F-AC8B-A6C9A1154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950D4-9C7B-4ABB-A947-06D7D8663984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9C9E6-154B-4E59-A927-C0017F357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DB77E-50F1-4992-8FA8-55E4076A55AA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16660-C9B8-428E-A874-4C59A7202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66B41-054D-498D-9EEF-682E1D629050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23EB8-1F89-4659-BA06-803BE9D52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FCD744-EEBB-44C0-B6A8-5345504036D7}" type="datetimeFigureOut">
              <a:rPr lang="ru-RU"/>
              <a:pPr>
                <a:defRPr/>
              </a:pPr>
              <a:t>21.08.2020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40D182-B496-47A7-AA76-E27FC9A44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gif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gif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docs.fss.ru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kp.ru/go/https:/lk.fss.ru/recipient/" TargetMode="External"/><Relationship Id="rId5" Type="http://schemas.openxmlformats.org/officeDocument/2006/relationships/hyperlink" Target="https://kp.ru/go/https:/cabinets.fss.ru/insurer/" TargetMode="External"/><Relationship Id="rId4" Type="http://schemas.openxmlformats.org/officeDocument/2006/relationships/image" Target="../media/image1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r72.fss.ru/" TargetMode="External"/><Relationship Id="rId2" Type="http://schemas.openxmlformats.org/officeDocument/2006/relationships/hyperlink" Target="http://www.r10.fss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r25.fss.ru/232713/index.shtml" TargetMode="External"/><Relationship Id="rId4" Type="http://schemas.openxmlformats.org/officeDocument/2006/relationships/hyperlink" Target="mailto:pv@ro72.fss.r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075" y="1558925"/>
            <a:ext cx="69199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учреждение - Свердловское региональное отделение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Фонда социального страхования Российской Федерации</a:t>
            </a: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336675" y="2492375"/>
            <a:ext cx="64611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Переход Свердловской области </a:t>
            </a:r>
          </a:p>
          <a:p>
            <a:pPr algn="ctr"/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на «Прямые выплаты»</a:t>
            </a:r>
          </a:p>
          <a:p>
            <a:pPr algn="ctr"/>
            <a:r>
              <a:rPr lang="ru-RU" altLang="ru-RU" sz="3600">
                <a:latin typeface="Times New Roman" pitchFamily="18" charset="0"/>
                <a:cs typeface="Times New Roman" pitchFamily="18" charset="0"/>
              </a:rPr>
              <a:t>с 1 января 2021 года</a:t>
            </a:r>
          </a:p>
        </p:txBody>
      </p:sp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3348038" y="6027738"/>
            <a:ext cx="2519362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Екатеринбург</a:t>
            </a:r>
          </a:p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2020</a:t>
            </a:r>
          </a:p>
        </p:txBody>
      </p:sp>
      <p:pic>
        <p:nvPicPr>
          <p:cNvPr id="15364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0313" y="188913"/>
            <a:ext cx="1595437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ChangeArrowheads="1"/>
          </p:cNvSpPr>
          <p:nvPr/>
        </p:nvSpPr>
        <p:spPr bwMode="auto">
          <a:xfrm>
            <a:off x="0" y="74613"/>
            <a:ext cx="9144000" cy="508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385" tIns="45695" rIns="91385" bIns="45695"/>
          <a:lstStyle/>
          <a:p>
            <a:pPr algn="ctr" eaLnBrk="0" hangingPunct="0"/>
            <a:r>
              <a:rPr lang="ru-RU" altLang="ru-RU" sz="2000" b="1">
                <a:solidFill>
                  <a:srgbClr val="2A63A8"/>
                </a:solidFill>
                <a:latin typeface="Verdana" pitchFamily="34" charset="0"/>
              </a:rPr>
              <a:t>Пособия и выплаты</a:t>
            </a:r>
            <a:endParaRPr lang="ru-RU" altLang="ru-RU" sz="2000">
              <a:solidFill>
                <a:srgbClr val="2A63A8"/>
              </a:solidFill>
              <a:latin typeface="Verdana" pitchFamily="34" charset="0"/>
            </a:endParaRPr>
          </a:p>
        </p:txBody>
      </p:sp>
      <p:sp>
        <p:nvSpPr>
          <p:cNvPr id="30722" name="TextBox 10"/>
          <p:cNvSpPr txBox="1">
            <a:spLocks noChangeArrowheads="1"/>
          </p:cNvSpPr>
          <p:nvPr/>
        </p:nvSpPr>
        <p:spPr bwMode="auto">
          <a:xfrm>
            <a:off x="539750" y="620713"/>
            <a:ext cx="80645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kumimoji="1" lang="ru-RU" altLang="ru-RU" b="1">
                <a:latin typeface="Times New Roman" pitchFamily="18" charset="0"/>
                <a:cs typeface="DokChampa" pitchFamily="34" charset="-34"/>
              </a:rPr>
              <a:t>ПЕРЕЧИСЛЕНИЕ ПОСОБИЙ РАБОТНИКАМ – ЗАСТРАХОВАННЫМ ЛИЦАМ</a:t>
            </a:r>
          </a:p>
          <a:p>
            <a:pPr algn="ctr" eaLnBrk="0" hangingPunct="0"/>
            <a:endParaRPr lang="ru-RU" altLang="ru-RU" sz="2000" b="1">
              <a:latin typeface="Calibri" pitchFamily="34" charset="0"/>
              <a:cs typeface="DokChampa" pitchFamily="34" charset="-34"/>
            </a:endParaRPr>
          </a:p>
        </p:txBody>
      </p:sp>
      <p:sp>
        <p:nvSpPr>
          <p:cNvPr id="16" name="Прямоугольник 15">
            <a:extLst/>
          </p:cNvPr>
          <p:cNvSpPr/>
          <p:nvPr/>
        </p:nvSpPr>
        <p:spPr>
          <a:xfrm>
            <a:off x="1331913" y="1600200"/>
            <a:ext cx="6480175" cy="42068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Пособие по временной нетрудоспособности</a:t>
            </a:r>
          </a:p>
        </p:txBody>
      </p:sp>
      <p:sp>
        <p:nvSpPr>
          <p:cNvPr id="17" name="Прямоугольник 16">
            <a:extLst/>
          </p:cNvPr>
          <p:cNvSpPr/>
          <p:nvPr/>
        </p:nvSpPr>
        <p:spPr>
          <a:xfrm>
            <a:off x="1331913" y="2293938"/>
            <a:ext cx="6511925" cy="4857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Пособие по беременности и родам</a:t>
            </a:r>
          </a:p>
        </p:txBody>
      </p:sp>
      <p:sp>
        <p:nvSpPr>
          <p:cNvPr id="18" name="Прямоугольник 17">
            <a:extLst/>
          </p:cNvPr>
          <p:cNvSpPr/>
          <p:nvPr/>
        </p:nvSpPr>
        <p:spPr>
          <a:xfrm>
            <a:off x="1331913" y="3068638"/>
            <a:ext cx="6511925" cy="64135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algn="ctr" eaLnBrk="0" hangingPunct="0">
              <a:buFont typeface="Wingdings" pitchFamily="2" charset="2"/>
              <a:buChar char="ü"/>
              <a:defRPr/>
            </a:pPr>
            <a:endParaRPr lang="ru-RU" altLang="ru-RU" sz="2800" b="1" dirty="0">
              <a:solidFill>
                <a:schemeClr val="tx1"/>
              </a:solidFill>
              <a:cs typeface="Arial" charset="0"/>
            </a:endParaRPr>
          </a:p>
          <a:p>
            <a:pPr marL="285750" indent="-285750"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Единовременное пособие женщинам, вставшим на учет в ранние сроки беременности</a:t>
            </a:r>
          </a:p>
          <a:p>
            <a:pPr marL="285750" indent="-285750" eaLnBrk="0" hangingPunct="0">
              <a:buFont typeface="Wingdings" pitchFamily="2" charset="2"/>
              <a:buChar char="ü"/>
              <a:defRPr/>
            </a:pPr>
            <a:endParaRPr lang="ru-RU" altLang="ru-RU" sz="40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9" name="Прямоугольник 18">
            <a:extLst/>
          </p:cNvPr>
          <p:cNvSpPr/>
          <p:nvPr/>
        </p:nvSpPr>
        <p:spPr>
          <a:xfrm>
            <a:off x="1331913" y="3933825"/>
            <a:ext cx="6511925" cy="62865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Единовременное пособие на рождение ребенка</a:t>
            </a: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extLst/>
          </p:cNvPr>
          <p:cNvSpPr/>
          <p:nvPr/>
        </p:nvSpPr>
        <p:spPr>
          <a:xfrm>
            <a:off x="1331913" y="4797425"/>
            <a:ext cx="6537325" cy="747713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Ежемесячное пособие по уходу за ребенком</a:t>
            </a: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extLst/>
          </p:cNvPr>
          <p:cNvSpPr/>
          <p:nvPr/>
        </p:nvSpPr>
        <p:spPr>
          <a:xfrm>
            <a:off x="1331913" y="5741988"/>
            <a:ext cx="6537325" cy="80962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отпуска (сверх ежегодного оплачиваемого отпуска) на весь период лечения и проезда к месту лечения и обратно</a:t>
            </a: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ChangeArrowheads="1"/>
          </p:cNvSpPr>
          <p:nvPr/>
        </p:nvSpPr>
        <p:spPr bwMode="auto">
          <a:xfrm>
            <a:off x="0" y="20638"/>
            <a:ext cx="9144000" cy="508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385" tIns="45695" rIns="91385" bIns="45695"/>
          <a:lstStyle/>
          <a:p>
            <a:pPr algn="ctr" eaLnBrk="0" hangingPunct="0"/>
            <a:r>
              <a:rPr lang="ru-RU" altLang="ru-RU" sz="2000" b="1">
                <a:solidFill>
                  <a:srgbClr val="2A63A8"/>
                </a:solidFill>
                <a:latin typeface="Verdana" pitchFamily="34" charset="0"/>
              </a:rPr>
              <a:t>Порядок предоставления документов</a:t>
            </a:r>
            <a:endParaRPr lang="ru-RU" altLang="ru-RU" sz="2000">
              <a:solidFill>
                <a:srgbClr val="2A63A8"/>
              </a:solidFill>
              <a:latin typeface="Verdana" pitchFamily="34" charset="0"/>
            </a:endParaRPr>
          </a:p>
        </p:txBody>
      </p:sp>
      <p:sp>
        <p:nvSpPr>
          <p:cNvPr id="16" name="Прямоугольник 15">
            <a:extLst/>
          </p:cNvPr>
          <p:cNvSpPr/>
          <p:nvPr/>
        </p:nvSpPr>
        <p:spPr>
          <a:xfrm>
            <a:off x="1023938" y="2276475"/>
            <a:ext cx="6553200" cy="244792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Пособие по временной 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нетрудоспособности, </a:t>
            </a:r>
          </a:p>
          <a:p>
            <a:pPr algn="ctr" eaLnBrk="0" hangingPunct="0">
              <a:defRPr/>
            </a:pP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исключением  пособий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временной нетрудоспособности в связи с производственной травмой и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профзаболеванием (код 04, 07)</a:t>
            </a:r>
            <a:endParaRPr lang="ru-RU" alt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endParaRPr lang="ru-RU" alt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Пособие по беременности и родам</a:t>
            </a:r>
          </a:p>
          <a:p>
            <a:pPr algn="ctr" eaLnBrk="0" hangingPunct="0">
              <a:defRPr/>
            </a:pPr>
            <a:endParaRPr lang="ru-RU" alt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Единовременное пособие женщинам, вставшим на учет в ранние сроки беременности</a:t>
            </a:r>
          </a:p>
        </p:txBody>
      </p:sp>
      <p:sp>
        <p:nvSpPr>
          <p:cNvPr id="19" name="Прямоугольник 18">
            <a:extLst/>
          </p:cNvPr>
          <p:cNvSpPr/>
          <p:nvPr/>
        </p:nvSpPr>
        <p:spPr>
          <a:xfrm>
            <a:off x="1060450" y="5013325"/>
            <a:ext cx="6535738" cy="62865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Единовременное пособие на рождение ребенка</a:t>
            </a: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extLst/>
          </p:cNvPr>
          <p:cNvSpPr/>
          <p:nvPr/>
        </p:nvSpPr>
        <p:spPr>
          <a:xfrm>
            <a:off x="1060450" y="6021388"/>
            <a:ext cx="6535738" cy="55245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Ежемесячное пособие по уходу за ребенком</a:t>
            </a: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 1"/>
          <p:cNvSpPr/>
          <p:nvPr/>
        </p:nvSpPr>
        <p:spPr>
          <a:xfrm>
            <a:off x="114300" y="3213100"/>
            <a:ext cx="657225" cy="647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751" name="TextBox 2"/>
          <p:cNvSpPr txBox="1">
            <a:spLocks noChangeArrowheads="1"/>
          </p:cNvSpPr>
          <p:nvPr/>
        </p:nvSpPr>
        <p:spPr bwMode="auto">
          <a:xfrm>
            <a:off x="114300" y="3382963"/>
            <a:ext cx="6572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latin typeface="Times New Roman" pitchFamily="18" charset="0"/>
                <a:cs typeface="Times New Roman" pitchFamily="18" charset="0"/>
              </a:rPr>
              <a:t>Реестр</a:t>
            </a:r>
          </a:p>
        </p:txBody>
      </p:sp>
      <p:sp>
        <p:nvSpPr>
          <p:cNvPr id="10" name="Овал 9"/>
          <p:cNvSpPr/>
          <p:nvPr/>
        </p:nvSpPr>
        <p:spPr>
          <a:xfrm>
            <a:off x="114300" y="4994275"/>
            <a:ext cx="657225" cy="6477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753" name="TextBox 10"/>
          <p:cNvSpPr txBox="1">
            <a:spLocks noChangeArrowheads="1"/>
          </p:cNvSpPr>
          <p:nvPr/>
        </p:nvSpPr>
        <p:spPr bwMode="auto">
          <a:xfrm>
            <a:off x="127000" y="5189538"/>
            <a:ext cx="6572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latin typeface="Times New Roman" pitchFamily="18" charset="0"/>
                <a:cs typeface="Times New Roman" pitchFamily="18" charset="0"/>
              </a:rPr>
              <a:t>Реестр</a:t>
            </a:r>
          </a:p>
        </p:txBody>
      </p:sp>
      <p:sp>
        <p:nvSpPr>
          <p:cNvPr id="21" name="Овал 20"/>
          <p:cNvSpPr/>
          <p:nvPr/>
        </p:nvSpPr>
        <p:spPr>
          <a:xfrm>
            <a:off x="114300" y="5926138"/>
            <a:ext cx="657225" cy="647700"/>
          </a:xfrm>
          <a:prstGeom prst="ellipse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755" name="TextBox 23"/>
          <p:cNvSpPr txBox="1">
            <a:spLocks noChangeArrowheads="1"/>
          </p:cNvSpPr>
          <p:nvPr/>
        </p:nvSpPr>
        <p:spPr bwMode="auto">
          <a:xfrm>
            <a:off x="114300" y="6108700"/>
            <a:ext cx="6572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latin typeface="Times New Roman" pitchFamily="18" charset="0"/>
                <a:cs typeface="Times New Roman" pitchFamily="18" charset="0"/>
              </a:rPr>
              <a:t>Реестр</a:t>
            </a:r>
          </a:p>
        </p:txBody>
      </p:sp>
      <p:sp>
        <p:nvSpPr>
          <p:cNvPr id="25" name="Скругленный прямоугольник 24"/>
          <p:cNvSpPr>
            <a:spLocks noChangeArrowheads="1"/>
          </p:cNvSpPr>
          <p:nvPr/>
        </p:nvSpPr>
        <p:spPr bwMode="auto">
          <a:xfrm>
            <a:off x="385763" y="528638"/>
            <a:ext cx="7705725" cy="1531937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defRPr/>
            </a:pPr>
            <a:endParaRPr kumimoji="0"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kumimoji="0"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5 ВИДАМ ПОСОБИЙ  НАПРАВЛЯЮТСЯ</a:t>
            </a:r>
            <a:r>
              <a:rPr kumimoji="0"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0" hangingPunct="0">
              <a:defRPr/>
            </a:pPr>
            <a:r>
              <a:rPr kumimoji="0"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ВИДА ЭЛЕКТРОННЫХ РЕЕСТРОВ  СВЕДЕНИЙ</a:t>
            </a:r>
          </a:p>
          <a:p>
            <a:pPr algn="ctr" eaLnBrk="0" hangingPunct="0">
              <a:buFont typeface="Arial" panose="020B0604020202020204" pitchFamily="34" charset="0"/>
              <a:buNone/>
              <a:defRPr/>
            </a:pPr>
            <a:r>
              <a:rPr kumimoji="0"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1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buFont typeface="Arial" panose="020B0604020202020204" pitchFamily="34" charset="0"/>
              <a:buNone/>
              <a:defRPr/>
            </a:pPr>
            <a:r>
              <a:rPr lang="ru-RU" alt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 </a:t>
            </a:r>
            <a:r>
              <a:rPr lang="ru-RU" alt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ФСС РФ от </a:t>
            </a:r>
            <a:r>
              <a:rPr lang="ru-RU" alt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24.11.2017 </a:t>
            </a:r>
            <a:r>
              <a:rPr lang="ru-RU" alt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579 </a:t>
            </a:r>
          </a:p>
          <a:p>
            <a:pPr algn="ctr" eaLnBrk="0" hangingPunct="0">
              <a:buFont typeface="Arial" panose="020B0604020202020204" pitchFamily="34" charset="0"/>
              <a:buNone/>
              <a:defRPr/>
            </a:pPr>
            <a:r>
              <a:rPr lang="ru-RU" alt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форм реестров сведений, необходимых для назначения и выплаты соответствующего вида пособия, и порядков их заполнения»</a:t>
            </a:r>
          </a:p>
          <a:p>
            <a:pPr algn="ctr" eaLnBrk="0" hangingPunct="0">
              <a:defRPr/>
            </a:pPr>
            <a:endParaRPr kumimoji="0" lang="ru-RU" alt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57" name="Picture 2" descr="C:\Users\aea\Downloads\qr-cod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557213"/>
            <a:ext cx="12255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ChangeArrowheads="1"/>
          </p:cNvSpPr>
          <p:nvPr/>
        </p:nvSpPr>
        <p:spPr bwMode="auto">
          <a:xfrm>
            <a:off x="0" y="74613"/>
            <a:ext cx="9144000" cy="508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385" tIns="45695" rIns="91385" bIns="45695"/>
          <a:lstStyle/>
          <a:p>
            <a:pPr algn="ctr" eaLnBrk="0" hangingPunct="0"/>
            <a:r>
              <a:rPr lang="ru-RU" altLang="ru-RU" sz="2000" b="1">
                <a:solidFill>
                  <a:srgbClr val="2A63A8"/>
                </a:solidFill>
                <a:latin typeface="Verdana" pitchFamily="34" charset="0"/>
              </a:rPr>
              <a:t>Пособия и выплаты</a:t>
            </a:r>
            <a:endParaRPr lang="ru-RU" altLang="ru-RU" sz="2000">
              <a:solidFill>
                <a:srgbClr val="2A63A8"/>
              </a:solidFill>
              <a:latin typeface="Verdana" pitchFamily="34" charset="0"/>
            </a:endParaRPr>
          </a:p>
        </p:txBody>
      </p:sp>
      <p:sp>
        <p:nvSpPr>
          <p:cNvPr id="29698" name="TextBox 10"/>
          <p:cNvSpPr txBox="1">
            <a:spLocks noChangeArrowheads="1"/>
          </p:cNvSpPr>
          <p:nvPr/>
        </p:nvSpPr>
        <p:spPr bwMode="auto">
          <a:xfrm>
            <a:off x="379413" y="765175"/>
            <a:ext cx="8388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kumimoji="1" lang="ru-RU" altLang="ru-RU" b="1">
                <a:latin typeface="Times New Roman" pitchFamily="18" charset="0"/>
                <a:cs typeface="Times New Roman" pitchFamily="18" charset="0"/>
              </a:rPr>
              <a:t>ВОЗМЕЩЕНИЕ РАСХОДОВ СТРАХОВАТЕЛЯМ- РАБОТОДАТЕЛЯМ</a:t>
            </a:r>
            <a:endParaRPr lang="ru-RU" altLang="ru-RU" sz="3200" b="1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>
            <a:extLst/>
          </p:cNvPr>
          <p:cNvSpPr/>
          <p:nvPr/>
        </p:nvSpPr>
        <p:spPr>
          <a:xfrm>
            <a:off x="935038" y="1822450"/>
            <a:ext cx="7273925" cy="74295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оплате 4-х дополнительных дней по уходу за </a:t>
            </a:r>
          </a:p>
          <a:p>
            <a:pPr algn="ctr" eaLnBrk="0" hangingPunct="0"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детьми-инвалидами</a:t>
            </a:r>
          </a:p>
        </p:txBody>
      </p:sp>
      <p:sp>
        <p:nvSpPr>
          <p:cNvPr id="13" name="Прямоугольник 12">
            <a:extLst/>
          </p:cNvPr>
          <p:cNvSpPr/>
          <p:nvPr/>
        </p:nvSpPr>
        <p:spPr>
          <a:xfrm>
            <a:off x="935038" y="2852738"/>
            <a:ext cx="7273925" cy="919162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выплату пособия по временной нетрудоспособности </a:t>
            </a:r>
          </a:p>
          <a:p>
            <a:pPr algn="ctr" eaLnBrk="0" hangingPunct="0"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межбюджетных трансфертов</a:t>
            </a:r>
          </a:p>
        </p:txBody>
      </p:sp>
      <p:sp>
        <p:nvSpPr>
          <p:cNvPr id="14" name="Прямоугольник 13">
            <a:extLst/>
          </p:cNvPr>
          <p:cNvSpPr/>
          <p:nvPr/>
        </p:nvSpPr>
        <p:spPr>
          <a:xfrm>
            <a:off x="935038" y="4076700"/>
            <a:ext cx="7273925" cy="9175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algn="ctr" eaLnBrk="0" hangingPunct="0">
              <a:buFont typeface="Wingdings" pitchFamily="2" charset="2"/>
              <a:buChar char="ü"/>
              <a:defRPr/>
            </a:pPr>
            <a:endParaRPr lang="ru-RU" altLang="ru-RU" sz="2000" b="1" dirty="0">
              <a:solidFill>
                <a:schemeClr val="tx1"/>
              </a:solidFill>
              <a:cs typeface="Arial" charset="0"/>
            </a:endParaRPr>
          </a:p>
          <a:p>
            <a:pPr marL="285750" indent="-285750" algn="ctr" eaLnBrk="0" hangingPunct="0"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выплату социального пособия на погребение</a:t>
            </a:r>
          </a:p>
          <a:p>
            <a:pPr marL="285750" indent="-285750" eaLnBrk="0" hangingPunct="0">
              <a:buFont typeface="Wingdings" pitchFamily="2" charset="2"/>
              <a:buChar char="ü"/>
              <a:defRPr/>
            </a:pPr>
            <a:endParaRPr lang="ru-RU" altLang="ru-RU" sz="36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5" name="Прямоугольник 14">
            <a:extLst/>
          </p:cNvPr>
          <p:cNvSpPr/>
          <p:nvPr/>
        </p:nvSpPr>
        <p:spPr>
          <a:xfrm>
            <a:off x="935038" y="5300663"/>
            <a:ext cx="7273925" cy="11049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предупредительные меры по сокращению производственного травматизма и профзаболеваний</a:t>
            </a:r>
            <a:endParaRPr lang="ru-RU" alt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3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ChangeArrowheads="1"/>
          </p:cNvSpPr>
          <p:nvPr/>
        </p:nvSpPr>
        <p:spPr bwMode="auto">
          <a:xfrm>
            <a:off x="0" y="20638"/>
            <a:ext cx="9144000" cy="508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385" tIns="45695" rIns="91385" bIns="45695"/>
          <a:lstStyle/>
          <a:p>
            <a:pPr algn="ctr" eaLnBrk="0" hangingPunct="0"/>
            <a:r>
              <a:rPr lang="ru-RU" altLang="ru-RU" sz="2000" b="1">
                <a:solidFill>
                  <a:srgbClr val="2A63A8"/>
                </a:solidFill>
                <a:latin typeface="Verdana" pitchFamily="34" charset="0"/>
              </a:rPr>
              <a:t>Порядок предоставления документов</a:t>
            </a:r>
            <a:endParaRPr lang="ru-RU" altLang="ru-RU" sz="2000">
              <a:solidFill>
                <a:srgbClr val="2A63A8"/>
              </a:solidFill>
              <a:latin typeface="Verdana" pitchFamily="34" charset="0"/>
            </a:endParaRPr>
          </a:p>
        </p:txBody>
      </p:sp>
      <p:sp>
        <p:nvSpPr>
          <p:cNvPr id="32770" name="TextBox 10"/>
          <p:cNvSpPr txBox="1">
            <a:spLocks noChangeArrowheads="1"/>
          </p:cNvSpPr>
          <p:nvPr/>
        </p:nvSpPr>
        <p:spPr bwMode="auto">
          <a:xfrm>
            <a:off x="1285875" y="517525"/>
            <a:ext cx="65532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kumimoji="1" lang="ru-RU" altLang="ru-RU" b="1">
                <a:latin typeface="Times New Roman" pitchFamily="18" charset="0"/>
                <a:cs typeface="Times New Roman" pitchFamily="18" charset="0"/>
              </a:rPr>
              <a:t>НА БУМАЖНОМ НОСИТЕЛЕ С ОПИСЬЮ </a:t>
            </a:r>
          </a:p>
          <a:p>
            <a:pPr algn="ctr" eaLnBrk="0" hangingPunct="0">
              <a:buFont typeface="Arial" charset="0"/>
              <a:buNone/>
            </a:pPr>
            <a:r>
              <a:rPr kumimoji="1" lang="ru-RU" altLang="ru-RU" b="1">
                <a:latin typeface="Times New Roman" pitchFamily="18" charset="0"/>
                <a:cs typeface="Times New Roman" pitchFamily="18" charset="0"/>
              </a:rPr>
              <a:t>(электронный  реестр не предусмотрен)</a:t>
            </a:r>
            <a:endParaRPr lang="ru-RU" altLang="ru-RU" sz="3200" b="1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>
            <a:extLst/>
          </p:cNvPr>
          <p:cNvSpPr/>
          <p:nvPr/>
        </p:nvSpPr>
        <p:spPr>
          <a:xfrm>
            <a:off x="754063" y="3198813"/>
            <a:ext cx="7616825" cy="70802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оплате 4-х дополнительных дней по уходу за детьми-инвалидами</a:t>
            </a:r>
          </a:p>
        </p:txBody>
      </p:sp>
      <p:sp>
        <p:nvSpPr>
          <p:cNvPr id="13" name="Прямоугольник 12">
            <a:extLst/>
          </p:cNvPr>
          <p:cNvSpPr/>
          <p:nvPr/>
        </p:nvSpPr>
        <p:spPr>
          <a:xfrm>
            <a:off x="771525" y="1400175"/>
            <a:ext cx="7616825" cy="70326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выплату пособия по временной нетрудоспособности </a:t>
            </a:r>
          </a:p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счет межбюджетных трансфертов</a:t>
            </a:r>
          </a:p>
        </p:txBody>
      </p:sp>
      <p:sp>
        <p:nvSpPr>
          <p:cNvPr id="14" name="Прямоугольник 13">
            <a:extLst/>
          </p:cNvPr>
          <p:cNvSpPr/>
          <p:nvPr/>
        </p:nvSpPr>
        <p:spPr>
          <a:xfrm>
            <a:off x="754063" y="4076700"/>
            <a:ext cx="7616825" cy="61753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algn="ctr" eaLnBrk="0" hangingPunct="0">
              <a:buFont typeface="Wingdings" pitchFamily="2" charset="2"/>
              <a:buChar char="ü"/>
              <a:defRPr/>
            </a:pPr>
            <a:endParaRPr lang="ru-RU" altLang="ru-RU" sz="2400" b="1" dirty="0">
              <a:solidFill>
                <a:schemeClr val="tx1"/>
              </a:solidFill>
              <a:cs typeface="Arial" charset="0"/>
            </a:endParaRPr>
          </a:p>
          <a:p>
            <a:pPr marL="285750" indent="-285750"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выплату социального пособия на погребение</a:t>
            </a:r>
          </a:p>
          <a:p>
            <a:pPr eaLnBrk="0" hangingPunct="0">
              <a:defRPr/>
            </a:pPr>
            <a:endParaRPr lang="ru-RU" altLang="ru-RU" sz="4000" b="1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5" name="Прямоугольник 14">
            <a:extLst/>
          </p:cNvPr>
          <p:cNvSpPr/>
          <p:nvPr/>
        </p:nvSpPr>
        <p:spPr>
          <a:xfrm>
            <a:off x="742950" y="4868863"/>
            <a:ext cx="7616825" cy="708025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предупредительные меры по сокращению производственного травматизма и профзаболеваний</a:t>
            </a: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5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>
            <a:extLst/>
          </p:cNvPr>
          <p:cNvSpPr/>
          <p:nvPr/>
        </p:nvSpPr>
        <p:spPr>
          <a:xfrm>
            <a:off x="771525" y="2341563"/>
            <a:ext cx="7616825" cy="7032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выплату пособий 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временной нетрудоспособности в связи с производственной травмой и профзаболеванием (код 04, 07)</a:t>
            </a:r>
          </a:p>
        </p:txBody>
      </p:sp>
      <p:sp>
        <p:nvSpPr>
          <p:cNvPr id="10" name="Прямоугольник 9">
            <a:extLst/>
          </p:cNvPr>
          <p:cNvSpPr/>
          <p:nvPr/>
        </p:nvSpPr>
        <p:spPr>
          <a:xfrm>
            <a:off x="746125" y="5805488"/>
            <a:ext cx="7616825" cy="708025"/>
          </a:xfrm>
          <a:prstGeom prst="rect">
            <a:avLst/>
          </a:prstGeom>
          <a:solidFill>
            <a:srgbClr val="FF9999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отпуска (сверх ежегодного оплачиваемого отпуска) на весь период лечения и проезда к месту лечения и обратно</a:t>
            </a:r>
            <a:endParaRPr lang="ru-RU" alt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1"/>
          <p:cNvSpPr>
            <a:spLocks noChangeArrowheads="1"/>
          </p:cNvSpPr>
          <p:nvPr/>
        </p:nvSpPr>
        <p:spPr bwMode="auto">
          <a:xfrm>
            <a:off x="539750" y="2492375"/>
            <a:ext cx="81819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Times New Roman" pitchFamily="18" charset="0"/>
                <a:cs typeface="Times New Roman" pitchFamily="18" charset="0"/>
              </a:rPr>
              <a:t>Назначение и выплаты пособий застрахованным лицам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Схема 17"/>
          <p:cNvGraphicFramePr/>
          <p:nvPr/>
        </p:nvGraphicFramePr>
        <p:xfrm>
          <a:off x="288688" y="692696"/>
          <a:ext cx="8584741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179388" y="6021388"/>
            <a:ext cx="9288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Times New Roman" pitchFamily="18" charset="0"/>
              </a:rPr>
              <a:t>По всем остальным видам пособий представляются только комплекты документов с описью на бумажном носителе. Электронные реестры не предусмотрены.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692150"/>
            <a:ext cx="8243887" cy="9366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820" name="TextBox 10"/>
          <p:cNvSpPr txBox="1">
            <a:spLocks noChangeArrowheads="1"/>
          </p:cNvSpPr>
          <p:nvPr/>
        </p:nvSpPr>
        <p:spPr bwMode="auto">
          <a:xfrm>
            <a:off x="755650" y="692150"/>
            <a:ext cx="799306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ЗАСТРАХОВАННОЕ ЛИЦО</a:t>
            </a:r>
          </a:p>
          <a:p>
            <a:pPr algn="ctr"/>
            <a:r>
              <a:rPr lang="ru-RU" sz="1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подает </a:t>
            </a:r>
            <a:r>
              <a:rPr lang="ru-RU" sz="1600" b="1">
                <a:latin typeface="Times New Roman" pitchFamily="18" charset="0"/>
                <a:cs typeface="Times New Roman" pitchFamily="18" charset="0"/>
              </a:rPr>
              <a:t>заявление о выплате соответствующего вида пособия, документы, необходимые для назначения и выплаты пособия</a:t>
            </a:r>
          </a:p>
          <a:p>
            <a:pPr algn="ctr"/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732338" y="1628775"/>
            <a:ext cx="0" cy="20320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22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850" y="5157788"/>
            <a:ext cx="8531225" cy="5222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Региональное отделение Фонда социального страхования в течение 10 календарных дней принимает решение и перечисляет средства непосредственно застрахованному лицу</a:t>
            </a:r>
            <a:endParaRPr lang="ru-RU" sz="14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116013" y="4724400"/>
            <a:ext cx="0" cy="2174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116013" y="4941888"/>
            <a:ext cx="69850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8101013" y="4724400"/>
            <a:ext cx="0" cy="2174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443663" y="4724400"/>
            <a:ext cx="0" cy="2174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751388" y="4724400"/>
            <a:ext cx="0" cy="2174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3059113" y="4724400"/>
            <a:ext cx="0" cy="21748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4751388" y="4941888"/>
            <a:ext cx="0" cy="21590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5375" y="39688"/>
            <a:ext cx="4238625" cy="681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TextBox 5"/>
          <p:cNvSpPr txBox="1">
            <a:spLocks noChangeArrowheads="1"/>
          </p:cNvSpPr>
          <p:nvPr/>
        </p:nvSpPr>
        <p:spPr bwMode="auto">
          <a:xfrm>
            <a:off x="-26988" y="-15875"/>
            <a:ext cx="9144001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2A63A8"/>
                </a:solidFill>
                <a:latin typeface="Verdana" pitchFamily="34" charset="0"/>
              </a:rPr>
              <a:t>Единая форма заявления</a:t>
            </a:r>
            <a:endParaRPr lang="en-US" altLang="ru-RU" sz="2000" b="1">
              <a:solidFill>
                <a:srgbClr val="2A63A8"/>
              </a:solidFill>
              <a:latin typeface="Verdana" pitchFamily="34" charset="0"/>
            </a:endParaRPr>
          </a:p>
          <a:p>
            <a:pPr algn="ctr"/>
            <a:r>
              <a:rPr lang="ru-RU" altLang="ru-RU" sz="1200" i="1">
                <a:solidFill>
                  <a:srgbClr val="2A63A8"/>
                </a:solidFill>
                <a:latin typeface="Verdana" pitchFamily="34" charset="0"/>
              </a:rPr>
              <a:t>утв. Приказом ФСС РФ от 24.11.2017 № 578</a:t>
            </a:r>
          </a:p>
        </p:txBody>
      </p:sp>
      <p:sp>
        <p:nvSpPr>
          <p:cNvPr id="35843" name="TextBox 6"/>
          <p:cNvSpPr txBox="1">
            <a:spLocks noChangeArrowheads="1"/>
          </p:cNvSpPr>
          <p:nvPr/>
        </p:nvSpPr>
        <p:spPr bwMode="auto">
          <a:xfrm>
            <a:off x="309563" y="765175"/>
            <a:ext cx="454342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 eaLnBrk="0" hangingPunct="0"/>
            <a:r>
              <a:rPr lang="ru-RU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При наступлении страхового случая работник</a:t>
            </a:r>
          </a:p>
          <a:p>
            <a:pPr marL="171450" indent="-171450" eaLnBrk="0" hangingPunct="0"/>
            <a:r>
              <a:rPr lang="ru-RU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(застрахованное лицо) заполняет заявление на русском</a:t>
            </a:r>
          </a:p>
          <a:p>
            <a:pPr marL="171450" indent="-171450" eaLnBrk="0" hangingPunct="0"/>
            <a:r>
              <a:rPr lang="ru-RU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языке печатными буквами чернилами черного цвета.</a:t>
            </a:r>
          </a:p>
          <a:p>
            <a:pPr marL="171450" indent="-171450" eaLnBrk="0" hangingPunct="0"/>
            <a:r>
              <a:rPr lang="ru-RU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Допускается применение печатающих устройств. </a:t>
            </a:r>
          </a:p>
          <a:p>
            <a:pPr marL="171450" indent="-171450" eaLnBrk="0" hangingPunct="0"/>
            <a:r>
              <a:rPr lang="ru-RU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Записи не должны заходить за пределы границ ячеек,</a:t>
            </a:r>
          </a:p>
          <a:p>
            <a:pPr marL="171450" indent="-171450" eaLnBrk="0" hangingPunct="0"/>
            <a:r>
              <a:rPr lang="ru-RU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предусмотренных для внесения соответствующих</a:t>
            </a:r>
          </a:p>
          <a:p>
            <a:pPr marL="171450" indent="-171450" eaLnBrk="0" hangingPunct="0"/>
            <a:r>
              <a:rPr lang="ru-RU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записей. По тексту формы отчество указывается при</a:t>
            </a:r>
          </a:p>
          <a:p>
            <a:pPr marL="171450" indent="-171450" eaLnBrk="0" hangingPunct="0"/>
            <a:r>
              <a:rPr lang="ru-RU" alt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наличии.</a:t>
            </a:r>
          </a:p>
          <a:p>
            <a:pPr marL="171450" indent="-171450" eaLnBrk="0" hangingPunct="0"/>
            <a:endParaRPr lang="ru-RU" altLang="ru-RU" sz="140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Заполнять нужно общую информацию о заявителе</a:t>
            </a:r>
          </a:p>
          <a:p>
            <a:pPr marL="171450" indent="-171450"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получателе и соответствующие  разделы заявления </a:t>
            </a:r>
          </a:p>
          <a:p>
            <a:pPr marL="171450" indent="-171450"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(в зависимости от того какое пособие необходимо</a:t>
            </a:r>
            <a:endParaRPr lang="ru-RU" sz="140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назначить (пересчитать). В заявлении указывается вид</a:t>
            </a:r>
          </a:p>
          <a:p>
            <a:pPr marL="171450" indent="-171450" eaLnBrk="0" hangingPunct="0"/>
            <a:r>
              <a:rPr lang="ru-RU" sz="1400">
                <a:latin typeface="Times New Roman" pitchFamily="18" charset="0"/>
                <a:cs typeface="Times New Roman" pitchFamily="18" charset="0"/>
              </a:rPr>
              <a:t>пособия и реквизиты прилагаемых документов.</a:t>
            </a:r>
            <a:endParaRPr lang="ru-RU" altLang="ru-RU" sz="140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eaLnBrk="0" hangingPunct="0"/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027988" y="20638"/>
            <a:ext cx="1089025" cy="549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TextBox 2"/>
          <p:cNvSpPr txBox="1">
            <a:spLocks noChangeArrowheads="1"/>
          </p:cNvSpPr>
          <p:nvPr/>
        </p:nvSpPr>
        <p:spPr bwMode="auto">
          <a:xfrm>
            <a:off x="179388" y="4446588"/>
            <a:ext cx="27638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Полную форму заявления можно найти в програмном продукте «Консультатнт плюс»</a:t>
            </a:r>
          </a:p>
          <a:p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ссылке:</a:t>
            </a:r>
          </a:p>
        </p:txBody>
      </p:sp>
      <p:pic>
        <p:nvPicPr>
          <p:cNvPr id="35847" name="Picture 2" descr="C:\Users\aea\Desktop\qr-code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43225" y="4248150"/>
            <a:ext cx="1874838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8388" y="39688"/>
            <a:ext cx="4238625" cy="681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5"/>
          <p:cNvSpPr txBox="1">
            <a:spLocks noChangeArrowheads="1"/>
          </p:cNvSpPr>
          <p:nvPr/>
        </p:nvSpPr>
        <p:spPr bwMode="auto">
          <a:xfrm>
            <a:off x="-26988" y="-15875"/>
            <a:ext cx="9144001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2A63A8"/>
                </a:solidFill>
                <a:latin typeface="Verdana" pitchFamily="34" charset="0"/>
              </a:rPr>
              <a:t>Единая форма заявления</a:t>
            </a:r>
            <a:endParaRPr lang="en-US" altLang="ru-RU" sz="2000" b="1">
              <a:solidFill>
                <a:srgbClr val="2A63A8"/>
              </a:solidFill>
              <a:latin typeface="Verdana" pitchFamily="34" charset="0"/>
            </a:endParaRPr>
          </a:p>
          <a:p>
            <a:pPr algn="ctr"/>
            <a:r>
              <a:rPr lang="ru-RU" altLang="ru-RU" sz="1200" i="1">
                <a:solidFill>
                  <a:srgbClr val="2A63A8"/>
                </a:solidFill>
                <a:latin typeface="Verdana" pitchFamily="34" charset="0"/>
              </a:rPr>
              <a:t>утв. Приказом ФСС РФ от 24.11.2017 № 578</a:t>
            </a:r>
          </a:p>
        </p:txBody>
      </p:sp>
      <p:pic>
        <p:nvPicPr>
          <p:cNvPr id="37891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027988" y="20638"/>
            <a:ext cx="1089025" cy="549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893" name="TextBox 2"/>
          <p:cNvSpPr txBox="1">
            <a:spLocks noChangeArrowheads="1"/>
          </p:cNvSpPr>
          <p:nvPr/>
        </p:nvSpPr>
        <p:spPr bwMode="auto">
          <a:xfrm>
            <a:off x="590550" y="1125538"/>
            <a:ext cx="370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Порядок заполнения каждого реквизита заявления можно найти в программном продукте «Консультант Плюс»</a:t>
            </a:r>
          </a:p>
        </p:txBody>
      </p:sp>
      <p:pic>
        <p:nvPicPr>
          <p:cNvPr id="37894" name="Picture 2" descr="C:\Users\aea\Desktop\qr-code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2565400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14"/>
          <p:cNvSpPr txBox="1">
            <a:spLocks noChangeArrowheads="1"/>
          </p:cNvSpPr>
          <p:nvPr/>
        </p:nvSpPr>
        <p:spPr bwMode="auto">
          <a:xfrm>
            <a:off x="900113" y="36513"/>
            <a:ext cx="82438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2A63A8"/>
                </a:solidFill>
                <a:latin typeface="Verdana" pitchFamily="34" charset="0"/>
              </a:rPr>
              <a:t>Представление оригиналов документов на бумажном носителе </a:t>
            </a:r>
          </a:p>
          <a:p>
            <a:pPr algn="ctr"/>
            <a:r>
              <a:rPr lang="ru-RU" altLang="ru-RU" sz="1600" b="1">
                <a:solidFill>
                  <a:srgbClr val="2A63A8"/>
                </a:solidFill>
                <a:latin typeface="Verdana" pitchFamily="34" charset="0"/>
              </a:rPr>
              <a:t>в территориальный орган Фонда с описью</a:t>
            </a:r>
          </a:p>
        </p:txBody>
      </p:sp>
      <p:sp>
        <p:nvSpPr>
          <p:cNvPr id="23" name="Пятиугольник 4"/>
          <p:cNvSpPr/>
          <p:nvPr/>
        </p:nvSpPr>
        <p:spPr>
          <a:xfrm>
            <a:off x="2339975" y="3213100"/>
            <a:ext cx="5167313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8313" y="1508125"/>
          <a:ext cx="8353425" cy="45085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352928"/>
              </a:tblGrid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</a:t>
                      </a:r>
                    </a:p>
                  </a:txBody>
                  <a:tcPr marL="6292" marR="6292" marT="6292" marB="0" anchor="b"/>
                </a:tc>
              </a:tr>
              <a:tr h="227759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Оригинал заполненного листка нетрудоспособности на бумажном носителе или номер заполненного ЭЛН</a:t>
                      </a:r>
                    </a:p>
                  </a:txBody>
                  <a:tcPr marL="6292" marR="6292" marT="6292" marB="0" anchor="b"/>
                </a:tc>
              </a:tr>
              <a:tr h="227759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Справки о сумме заработка, полученного в расчетном периоде у других работодателей (при необходимости)</a:t>
                      </a:r>
                    </a:p>
                  </a:txBody>
                  <a:tcPr marL="6292" marR="6292" marT="6292" marB="0" anchor="b"/>
                </a:tc>
              </a:tr>
              <a:tr h="16358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 о замене лет в расчетном периоде (при необходимости) </a:t>
                      </a:r>
                    </a:p>
                  </a:txBody>
                  <a:tcPr marL="6292" marR="6292" marT="6292" marB="0" anchor="b"/>
                </a:tc>
              </a:tr>
              <a:tr h="670695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временной нетрудоспособности, наступившей в результате несчастного случая на производстве или профессионального заболевания, дополнительно представляется акт о несчастном случае на производстве (по форме Н-1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либо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 о случае профессионального заболевания (или копии материалов расследования – в случае продолжения расследования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292" marR="6292" marT="6292" marB="0" anchor="b"/>
                </a:tc>
              </a:tr>
              <a:tr h="251668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листкам нетрудоспособности,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являющимся </a:t>
                      </a: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продолжением, следует предоставить копии предыдущих 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листков</a:t>
                      </a:r>
                    </a:p>
                  </a:txBody>
                  <a:tcPr marL="6292" marR="6292" marT="6292" marB="0" anchor="b"/>
                </a:tc>
              </a:tr>
              <a:tr h="559961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назначения пособия по уходу за больным членом семьи представляется уведомление, содержащее информацию о количестве календарных дней, оплаченных работнику по временной нетрудоспособности при необходимости осуществления ухода за больным членом семьи,  по рекомендованной форме</a:t>
                      </a:r>
                    </a:p>
                  </a:txBody>
                  <a:tcPr marL="6292" marR="6292" marT="6292" marB="0" anchor="b"/>
                </a:tc>
              </a:tr>
              <a:tr h="559961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назначения пособия по уходу за больным ребенком предоставляется уведомление, содержащее информацию о количестве календарных дней, оплаченных работнику по временной нетрудоспособности при необходимости осуществления ухода за больным ребенком, по рекомендованной форме</a:t>
                      </a:r>
                      <a:endParaRPr lang="ru-RU" sz="130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92" marR="6292" marT="6292" marB="0" anchor="b"/>
                </a:tc>
              </a:tr>
            </a:tbl>
          </a:graphicData>
        </a:graphic>
      </p:graphicFrame>
      <p:sp>
        <p:nvSpPr>
          <p:cNvPr id="39948" name="TextBox 1"/>
          <p:cNvSpPr txBox="1">
            <a:spLocks noChangeArrowheads="1"/>
          </p:cNvSpPr>
          <p:nvPr/>
        </p:nvSpPr>
        <p:spPr bwMode="auto">
          <a:xfrm>
            <a:off x="539750" y="827088"/>
            <a:ext cx="8208963" cy="369887"/>
          </a:xfrm>
          <a:prstGeom prst="rect">
            <a:avLst/>
          </a:prstGeom>
          <a:solidFill>
            <a:srgbClr val="BCFF7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Пособие по временной нетрудоспособности</a:t>
            </a:r>
          </a:p>
        </p:txBody>
      </p:sp>
      <p:pic>
        <p:nvPicPr>
          <p:cNvPr id="39949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00113" y="19050"/>
            <a:ext cx="8243887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ctr" defTabSz="685800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defTabSz="685800" eaLnBrk="0" hangingPunct="0">
              <a:lnSpc>
                <a:spcPct val="90000"/>
              </a:lnSpc>
              <a:defRPr sz="3300">
                <a:latin typeface="Calibri Light"/>
              </a:defRPr>
            </a:lvl2pPr>
            <a:lvl3pPr defTabSz="685800" eaLnBrk="0" hangingPunct="0">
              <a:lnSpc>
                <a:spcPct val="90000"/>
              </a:lnSpc>
              <a:defRPr sz="3300">
                <a:latin typeface="Calibri Light"/>
              </a:defRPr>
            </a:lvl3pPr>
            <a:lvl4pPr defTabSz="685800" eaLnBrk="0" hangingPunct="0">
              <a:lnSpc>
                <a:spcPct val="90000"/>
              </a:lnSpc>
              <a:defRPr sz="3300">
                <a:latin typeface="Calibri Light"/>
              </a:defRPr>
            </a:lvl4pPr>
            <a:lvl5pPr defTabSz="685800" eaLnBrk="0" hangingPunct="0">
              <a:lnSpc>
                <a:spcPct val="90000"/>
              </a:lnSpc>
              <a:defRPr sz="3300">
                <a:latin typeface="Calibri Light"/>
              </a:defRPr>
            </a:lvl5pPr>
            <a:lvl6pPr marL="4572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6pPr>
            <a:lvl7pPr marL="9144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7pPr>
            <a:lvl8pPr marL="13716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8pPr>
            <a:lvl9pPr marL="18288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9pPr>
          </a:lstStyle>
          <a:p>
            <a:pPr>
              <a:defRPr/>
            </a:pPr>
            <a:r>
              <a:rPr lang="ru-RU" altLang="ru-RU" dirty="0"/>
              <a:t>Представление оригиналов документов на бумажном носителе </a:t>
            </a:r>
          </a:p>
          <a:p>
            <a:pPr>
              <a:defRPr/>
            </a:pPr>
            <a:r>
              <a:rPr lang="ru-RU" altLang="ru-RU" dirty="0"/>
              <a:t>в территориальный орган Фонда с описью</a:t>
            </a:r>
          </a:p>
        </p:txBody>
      </p:sp>
      <p:sp>
        <p:nvSpPr>
          <p:cNvPr id="23" name="Пятиугольник 4"/>
          <p:cNvSpPr/>
          <p:nvPr/>
        </p:nvSpPr>
        <p:spPr>
          <a:xfrm>
            <a:off x="2339975" y="3213100"/>
            <a:ext cx="5167313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850" y="2133600"/>
          <a:ext cx="8640763" cy="25082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640960"/>
              </a:tblGrid>
              <a:tr h="125834">
                <a:tc>
                  <a:txBody>
                    <a:bodyPr/>
                    <a:lstStyle/>
                    <a:p>
                      <a:pPr marL="342900" indent="-342900" algn="l" fontAlgn="b">
                        <a:lnSpc>
                          <a:spcPct val="2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Заявление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92" marR="6292" marT="6292" marB="0" anchor="b"/>
                </a:tc>
              </a:tr>
              <a:tr h="227759">
                <a:tc>
                  <a:txBody>
                    <a:bodyPr/>
                    <a:lstStyle/>
                    <a:p>
                      <a:pPr marL="342900" indent="-342900" algn="l" fontAlgn="b">
                        <a:lnSpc>
                          <a:spcPct val="2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Оригинал заполненного листка нетрудоспособности на бумажном носителе или номер заполненного ЭЛН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92" marR="6292" marT="6292" marB="0" anchor="b"/>
                </a:tc>
              </a:tr>
              <a:tr h="227759">
                <a:tc>
                  <a:txBody>
                    <a:bodyPr/>
                    <a:lstStyle/>
                    <a:p>
                      <a:pPr marL="342900" indent="-342900" algn="l" fontAlgn="b">
                        <a:lnSpc>
                          <a:spcPct val="2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Справки о сумме заработка, полученного в расчетном периоде у других работодателей (при необходимости)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92" marR="6292" marT="6292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342900" indent="-342900" algn="l" fontAlgn="b">
                        <a:lnSpc>
                          <a:spcPct val="2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 о замене лет в расчетном периоде (при необходимости)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92" marR="6292" marT="6292" marB="0" anchor="b"/>
                </a:tc>
              </a:tr>
              <a:tr h="227759">
                <a:tc>
                  <a:txBody>
                    <a:bodyPr/>
                    <a:lstStyle/>
                    <a:p>
                      <a:pPr marL="342900" indent="-342900" algn="l" fontAlgn="b">
                        <a:lnSpc>
                          <a:spcPct val="2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Справка из медицинского учреждения  о постановке на учет в ранние сроки беременности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92" marR="6292" marT="6292" marB="0" anchor="b"/>
                </a:tc>
              </a:tr>
            </a:tbl>
          </a:graphicData>
        </a:graphic>
      </p:graphicFrame>
      <p:sp>
        <p:nvSpPr>
          <p:cNvPr id="41993" name="TextBox 1"/>
          <p:cNvSpPr txBox="1">
            <a:spLocks noChangeArrowheads="1"/>
          </p:cNvSpPr>
          <p:nvPr/>
        </p:nvSpPr>
        <p:spPr bwMode="auto">
          <a:xfrm>
            <a:off x="385763" y="908050"/>
            <a:ext cx="8424862" cy="647700"/>
          </a:xfrm>
          <a:prstGeom prst="rect">
            <a:avLst/>
          </a:prstGeom>
          <a:solidFill>
            <a:srgbClr val="66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Пособие по беременности и родам и единовременное пособие женщинам, вставшим на учет в ранние сроки беременности</a:t>
            </a:r>
            <a:endParaRPr lang="ru-RU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94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539750" y="2492375"/>
            <a:ext cx="81819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Times New Roman" pitchFamily="18" charset="0"/>
                <a:cs typeface="Times New Roman" pitchFamily="18" charset="0"/>
              </a:rPr>
              <a:t>Общие положения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00113" y="19050"/>
            <a:ext cx="8243887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ctr" defTabSz="685800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defTabSz="685800" eaLnBrk="0" hangingPunct="0">
              <a:lnSpc>
                <a:spcPct val="90000"/>
              </a:lnSpc>
              <a:defRPr sz="3300">
                <a:latin typeface="Calibri Light"/>
              </a:defRPr>
            </a:lvl2pPr>
            <a:lvl3pPr defTabSz="685800" eaLnBrk="0" hangingPunct="0">
              <a:lnSpc>
                <a:spcPct val="90000"/>
              </a:lnSpc>
              <a:defRPr sz="3300">
                <a:latin typeface="Calibri Light"/>
              </a:defRPr>
            </a:lvl3pPr>
            <a:lvl4pPr defTabSz="685800" eaLnBrk="0" hangingPunct="0">
              <a:lnSpc>
                <a:spcPct val="90000"/>
              </a:lnSpc>
              <a:defRPr sz="3300">
                <a:latin typeface="Calibri Light"/>
              </a:defRPr>
            </a:lvl4pPr>
            <a:lvl5pPr defTabSz="685800" eaLnBrk="0" hangingPunct="0">
              <a:lnSpc>
                <a:spcPct val="90000"/>
              </a:lnSpc>
              <a:defRPr sz="3300">
                <a:latin typeface="Calibri Light"/>
              </a:defRPr>
            </a:lvl5pPr>
            <a:lvl6pPr marL="4572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6pPr>
            <a:lvl7pPr marL="9144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7pPr>
            <a:lvl8pPr marL="13716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8pPr>
            <a:lvl9pPr marL="18288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9pPr>
          </a:lstStyle>
          <a:p>
            <a:pPr>
              <a:defRPr/>
            </a:pPr>
            <a:r>
              <a:rPr lang="ru-RU" altLang="ru-RU" dirty="0"/>
              <a:t>Представление оригиналов документов на бумажном носителе </a:t>
            </a:r>
          </a:p>
          <a:p>
            <a:pPr>
              <a:defRPr/>
            </a:pPr>
            <a:r>
              <a:rPr lang="ru-RU" altLang="ru-RU" dirty="0"/>
              <a:t>в территориальный орган Фонда с описью</a:t>
            </a:r>
          </a:p>
        </p:txBody>
      </p:sp>
      <p:sp>
        <p:nvSpPr>
          <p:cNvPr id="23" name="Пятиугольник 4"/>
          <p:cNvSpPr/>
          <p:nvPr/>
        </p:nvSpPr>
        <p:spPr>
          <a:xfrm>
            <a:off x="2339975" y="3213100"/>
            <a:ext cx="5167313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50825" y="2133600"/>
          <a:ext cx="8353425" cy="30384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352927"/>
              </a:tblGrid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Справка о рождении ребенка, выданная органами ЗАГС (форма № 1(№ 2, 4)) – </a:t>
                      </a:r>
                      <a:r>
                        <a:rPr lang="ru-RU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оригинал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Копия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свидетельства о рождении ребенка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Справка с места работы (службы, органа социальной политики населения по месту жительства ребенка) другого родителя о том, что пособие не назначалось –</a:t>
                      </a:r>
                      <a:r>
                        <a:rPr lang="ru-RU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оригинал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лиц, заменяющих родителей: копия решения об установлении над ребенком опеки (</a:t>
                      </a:r>
                      <a:r>
                        <a:rPr lang="ru-RU" sz="13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копия</a:t>
                      </a: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вступившего в законную силу решения суда об усыновлении, копия договора о передаче ребенка на воспитание в приемную семью)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Свидетельство о расторжении брака (если работник находится в разводе)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3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Документ, подтверждающий совместное проживание с ребенком (если работник находится в разводе)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4043" name="TextBox 5"/>
          <p:cNvSpPr txBox="1">
            <a:spLocks noChangeArrowheads="1"/>
          </p:cNvSpPr>
          <p:nvPr/>
        </p:nvSpPr>
        <p:spPr bwMode="auto">
          <a:xfrm>
            <a:off x="381000" y="935038"/>
            <a:ext cx="8424863" cy="369887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Единовременное пособие на рождение ребенка</a:t>
            </a:r>
            <a:endParaRPr lang="ru-RU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44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00113" y="19050"/>
            <a:ext cx="8243887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defPPr>
              <a:defRPr lang="ru-RU"/>
            </a:defPPr>
            <a:lvl1pPr algn="ctr" defTabSz="685800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defTabSz="685800" eaLnBrk="0" hangingPunct="0">
              <a:lnSpc>
                <a:spcPct val="90000"/>
              </a:lnSpc>
              <a:defRPr sz="3300">
                <a:latin typeface="Calibri Light"/>
              </a:defRPr>
            </a:lvl2pPr>
            <a:lvl3pPr defTabSz="685800" eaLnBrk="0" hangingPunct="0">
              <a:lnSpc>
                <a:spcPct val="90000"/>
              </a:lnSpc>
              <a:defRPr sz="3300">
                <a:latin typeface="Calibri Light"/>
              </a:defRPr>
            </a:lvl3pPr>
            <a:lvl4pPr defTabSz="685800" eaLnBrk="0" hangingPunct="0">
              <a:lnSpc>
                <a:spcPct val="90000"/>
              </a:lnSpc>
              <a:defRPr sz="3300">
                <a:latin typeface="Calibri Light"/>
              </a:defRPr>
            </a:lvl4pPr>
            <a:lvl5pPr defTabSz="685800" eaLnBrk="0" hangingPunct="0">
              <a:lnSpc>
                <a:spcPct val="90000"/>
              </a:lnSpc>
              <a:defRPr sz="3300">
                <a:latin typeface="Calibri Light"/>
              </a:defRPr>
            </a:lvl5pPr>
            <a:lvl6pPr marL="4572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6pPr>
            <a:lvl7pPr marL="9144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7pPr>
            <a:lvl8pPr marL="13716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8pPr>
            <a:lvl9pPr marL="18288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9pPr>
          </a:lstStyle>
          <a:p>
            <a:pPr>
              <a:defRPr/>
            </a:pPr>
            <a:r>
              <a:rPr lang="ru-RU" altLang="ru-RU" dirty="0"/>
              <a:t>Представление оригиналов документов на бумажном носителе </a:t>
            </a:r>
          </a:p>
          <a:p>
            <a:pPr>
              <a:defRPr/>
            </a:pPr>
            <a:r>
              <a:rPr lang="ru-RU" altLang="ru-RU" dirty="0"/>
              <a:t>в территориальный орган Фонда с описью</a:t>
            </a:r>
          </a:p>
        </p:txBody>
      </p:sp>
      <p:sp>
        <p:nvSpPr>
          <p:cNvPr id="23" name="Пятиугольник 4"/>
          <p:cNvSpPr/>
          <p:nvPr/>
        </p:nvSpPr>
        <p:spPr>
          <a:xfrm>
            <a:off x="2339975" y="3213100"/>
            <a:ext cx="5167313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288" y="1341438"/>
          <a:ext cx="8439150" cy="55435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438696"/>
              </a:tblGrid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Копия приказа о предоставлении отпуска по уходу за ребенком до 1,5 лет, заверенная работодателем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справка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места работы (службы) отца (матери, обоих родителей) ребенка о том, что он (она, они) не использует указанный отпуск и не получает пособия, а в случае, если отец (мать, оба родителя) ребенка не работает (не служит) - справка из органов социальной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политики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населения по месту жительства отца, матери ребенка о неполучении ежемесячного пособия по уходу за ребенком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одного из родителей в соответствующих случаях, а также для лиц, фактически осуществляющих уход за ребенком вместо матери (отца, обоих родителей) ребенка -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оригинал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Копия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свидетельства о рождении (усыновлении) ребенка, за которым осуществляется уход, заверенная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работодателем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Копия </a:t>
                      </a:r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свидетельства о рождении (документа об усыновлении, свидетельства о смерти) одного из предыдущих детей, заверенная работодателем; копия решения об установлении над ребенком опеки, заверенная </a:t>
                      </a:r>
                      <a:r>
                        <a:rPr lang="ru-RU" sz="14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работодателем</a:t>
                      </a:r>
                    </a:p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125834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ru-RU" sz="11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Уведомление о прекращении права застрахованного лица на получение ежемесячного пособия по уходу за ребенком в случаях: прекращения с ним трудовых отношений, начала (возобновления) его работы на условиях полного рабочего дня, </a:t>
                      </a:r>
                      <a:r>
                        <a:rPr lang="ru-RU" sz="1100" i="1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смерти е</a:t>
                      </a:r>
                      <a:r>
                        <a:rPr lang="ru-RU" sz="11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 ребенка и в иных случаях прекращения обстоятельств, наличие которых явилось основанием для назначения и выплаты соответствующего пособия, страхователь обязан направить в территориальный орган ФСС РФ в </a:t>
                      </a:r>
                      <a:r>
                        <a:rPr lang="ru-RU" sz="11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3-дневный </a:t>
                      </a:r>
                      <a:r>
                        <a:rPr lang="ru-RU" sz="110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срок.</a:t>
                      </a:r>
                      <a:endParaRPr lang="ru-RU" sz="11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9575" y="692150"/>
            <a:ext cx="8424863" cy="369888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жемесячное пособию  по уходу за ребенком</a:t>
            </a:r>
          </a:p>
        </p:txBody>
      </p:sp>
      <p:pic>
        <p:nvPicPr>
          <p:cNvPr id="46091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00113" y="19050"/>
            <a:ext cx="8243887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lvl1pPr algn="ctr" defTabSz="685800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defTabSz="685800" eaLnBrk="0" hangingPunct="0">
              <a:lnSpc>
                <a:spcPct val="90000"/>
              </a:lnSpc>
              <a:defRPr sz="3300">
                <a:latin typeface="Calibri Light"/>
              </a:defRPr>
            </a:lvl2pPr>
            <a:lvl3pPr defTabSz="685800" eaLnBrk="0" hangingPunct="0">
              <a:lnSpc>
                <a:spcPct val="90000"/>
              </a:lnSpc>
              <a:defRPr sz="3300">
                <a:latin typeface="Calibri Light"/>
              </a:defRPr>
            </a:lvl3pPr>
            <a:lvl4pPr defTabSz="685800" eaLnBrk="0" hangingPunct="0">
              <a:lnSpc>
                <a:spcPct val="90000"/>
              </a:lnSpc>
              <a:defRPr sz="3300">
                <a:latin typeface="Calibri Light"/>
              </a:defRPr>
            </a:lvl4pPr>
            <a:lvl5pPr defTabSz="685800" eaLnBrk="0" hangingPunct="0">
              <a:lnSpc>
                <a:spcPct val="90000"/>
              </a:lnSpc>
              <a:defRPr sz="3300">
                <a:latin typeface="Calibri Light"/>
              </a:defRPr>
            </a:lvl5pPr>
            <a:lvl6pPr marL="4572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6pPr>
            <a:lvl7pPr marL="9144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7pPr>
            <a:lvl8pPr marL="13716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8pPr>
            <a:lvl9pPr marL="1828800" defTabSz="685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latin typeface="Calibri Light"/>
              </a:defRPr>
            </a:lvl9pPr>
          </a:lstStyle>
          <a:p>
            <a:pPr>
              <a:defRPr/>
            </a:pPr>
            <a:r>
              <a:rPr lang="ru-RU" altLang="ru-RU" dirty="0"/>
              <a:t>Представление оригиналов документов на бумажном носителе </a:t>
            </a:r>
          </a:p>
          <a:p>
            <a:pPr>
              <a:defRPr/>
            </a:pPr>
            <a:r>
              <a:rPr lang="ru-RU" altLang="ru-RU" dirty="0"/>
              <a:t>в территориальный орган Фонда с описью</a:t>
            </a:r>
          </a:p>
        </p:txBody>
      </p:sp>
      <p:sp>
        <p:nvSpPr>
          <p:cNvPr id="23" name="Пятиугольник 4"/>
          <p:cNvSpPr/>
          <p:nvPr/>
        </p:nvSpPr>
        <p:spPr>
          <a:xfrm>
            <a:off x="2339975" y="3213100"/>
            <a:ext cx="5167313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31800" y="2889250"/>
          <a:ext cx="8353425" cy="163512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352928"/>
              </a:tblGrid>
              <a:tr h="360040">
                <a:tc>
                  <a:txBody>
                    <a:bodyPr/>
                    <a:lstStyle/>
                    <a:p>
                      <a:pPr marL="342900" indent="-342900" algn="l" fontAlgn="b">
                        <a:lnSpc>
                          <a:spcPct val="20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6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  <a:tr h="324163">
                <a:tc>
                  <a:txBody>
                    <a:bodyPr/>
                    <a:lstStyle/>
                    <a:p>
                      <a:pPr marL="342900" indent="-342900" algn="l" defTabSz="685800" rtl="0" eaLnBrk="1" fontAlgn="b" latinLnBrk="0" hangingPunct="1">
                        <a:lnSpc>
                          <a:spcPct val="20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6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Справка-расчет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  <a:tr h="648072">
                <a:tc>
                  <a:txBody>
                    <a:bodyPr/>
                    <a:lstStyle/>
                    <a:p>
                      <a:pPr marL="342900" indent="-342900" algn="l" defTabSz="685800" rtl="0" eaLnBrk="1" fontAlgn="b" latinLnBrk="0" hangingPunct="1">
                        <a:lnSpc>
                          <a:spcPct val="10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6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страхователя  о представлении застрахованному лицу отпуска (копия, заверенная работодателем)</a:t>
                      </a:r>
                      <a:endParaRPr lang="ru-RU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288" y="908050"/>
            <a:ext cx="8424862" cy="92392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defTabSz="685800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>
                <a:solidFill>
                  <a:srgbClr val="000000"/>
                </a:solidFill>
                <a:latin typeface="Times New Roman"/>
              </a:rPr>
              <a:t>ополнительный отпуск застрахованному лицу (сверх ежегодного оплачиваемого отпуска, установленного законодательством Российской Федерации) на весь период лечения и проезда к месту лечения и обратно</a:t>
            </a:r>
          </a:p>
        </p:txBody>
      </p:sp>
      <p:pic>
        <p:nvPicPr>
          <p:cNvPr id="48136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67154" y="44624"/>
            <a:ext cx="8036169" cy="535531"/>
          </a:xfr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Порядок взаимодействия ФСС и страхователя при предоставлении недостающих сведений на бумажном носителе</a:t>
            </a:r>
          </a:p>
        </p:txBody>
      </p:sp>
      <p:grpSp>
        <p:nvGrpSpPr>
          <p:cNvPr id="10" name="Diagram group"/>
          <p:cNvGrpSpPr/>
          <p:nvPr/>
        </p:nvGrpSpPr>
        <p:grpSpPr>
          <a:xfrm>
            <a:off x="145814" y="2032444"/>
            <a:ext cx="2169858" cy="2769475"/>
            <a:chOff x="3998449" y="443652"/>
            <a:chExt cx="2363860" cy="2363860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998449" y="443652"/>
              <a:ext cx="2363860" cy="2363860"/>
            </a:xfrm>
            <a:prstGeom prst="roundRect">
              <a:avLst>
                <a:gd name="adj" fmla="val 10000"/>
              </a:avLst>
            </a:prstGeom>
            <a:blipFill rotWithShape="1">
              <a:blip r:embed="rId2"/>
              <a:stretch>
                <a:fillRect/>
              </a:stretch>
            </a:blipFill>
            <a:sp3d z="-54000"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2">
                <a:tint val="50000"/>
                <a:hueOff val="-440331"/>
                <a:satOff val="-38085"/>
                <a:lumOff val="4377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3" name="Прямоугольник 22"/>
          <p:cNvSpPr/>
          <p:nvPr/>
        </p:nvSpPr>
        <p:spPr>
          <a:xfrm>
            <a:off x="145815" y="5629275"/>
            <a:ext cx="8884051" cy="1200329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 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Недостающие  документы или сведения представляются в течение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рабочих дней  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даты получения извещения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(считается полученным по истечении </a:t>
            </a:r>
            <a:r>
              <a:rPr lang="ru-RU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6 рабочих дней 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со дня направления заказного письма).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270739" y="4309476"/>
            <a:ext cx="3075718" cy="492443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/>
              <a:t> 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рабочих дней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672861" y="2343295"/>
            <a:ext cx="4158761" cy="104644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dirty="0"/>
              <a:t> 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Страхователем сведения для назначения пособия представлены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 полном объеме</a:t>
            </a:r>
          </a:p>
        </p:txBody>
      </p:sp>
      <p:sp>
        <p:nvSpPr>
          <p:cNvPr id="3" name="Стрелка влево 2"/>
          <p:cNvSpPr/>
          <p:nvPr/>
        </p:nvSpPr>
        <p:spPr>
          <a:xfrm>
            <a:off x="3781425" y="3365500"/>
            <a:ext cx="2124075" cy="9271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Извещение</a:t>
            </a:r>
          </a:p>
        </p:txBody>
      </p:sp>
      <p:sp>
        <p:nvSpPr>
          <p:cNvPr id="2" name="Штриховая стрелка вправо 1"/>
          <p:cNvSpPr/>
          <p:nvPr/>
        </p:nvSpPr>
        <p:spPr>
          <a:xfrm flipH="1">
            <a:off x="3684588" y="1200150"/>
            <a:ext cx="1827212" cy="666750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4178300" y="4810125"/>
            <a:ext cx="1333500" cy="81915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0191" name="FSS-logo_png_transparent_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1013" y="2541588"/>
            <a:ext cx="2046287" cy="17510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3" name="Штриховая стрелка вправо 12"/>
          <p:cNvSpPr/>
          <p:nvPr/>
        </p:nvSpPr>
        <p:spPr>
          <a:xfrm>
            <a:off x="3684588" y="1790700"/>
            <a:ext cx="1827212" cy="704850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0193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AutoShape 4"/>
          <p:cNvSpPr>
            <a:spLocks noChangeArrowheads="1"/>
          </p:cNvSpPr>
          <p:nvPr/>
        </p:nvSpPr>
        <p:spPr bwMode="auto">
          <a:xfrm>
            <a:off x="2411413" y="1498600"/>
            <a:ext cx="4392612" cy="506413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defTabSz="1279525">
              <a:spcAft>
                <a:spcPts val="1000"/>
              </a:spcAft>
              <a:defRPr/>
            </a:pPr>
            <a:r>
              <a:rPr lang="ru-RU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Ежемесячное пособие по уходу за ребенком</a:t>
            </a:r>
          </a:p>
        </p:txBody>
      </p:sp>
      <p:sp>
        <p:nvSpPr>
          <p:cNvPr id="47106" name="AutoShape 17"/>
          <p:cNvSpPr>
            <a:spLocks noChangeArrowheads="1"/>
          </p:cNvSpPr>
          <p:nvPr/>
        </p:nvSpPr>
        <p:spPr bwMode="auto">
          <a:xfrm>
            <a:off x="1547813" y="3194050"/>
            <a:ext cx="6180137" cy="808038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1279525">
              <a:spcBef>
                <a:spcPct val="20000"/>
              </a:spcBef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Последующие выплаты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осуществляется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1 по 15 число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месяца, следующего за месяцем, за который выплачивается пособие</a:t>
            </a:r>
          </a:p>
        </p:txBody>
      </p:sp>
      <p:sp>
        <p:nvSpPr>
          <p:cNvPr id="61" name="Line 68"/>
          <p:cNvSpPr>
            <a:spLocks noChangeShapeType="1"/>
          </p:cNvSpPr>
          <p:nvPr/>
        </p:nvSpPr>
        <p:spPr bwMode="auto">
          <a:xfrm>
            <a:off x="7618413" y="3159125"/>
            <a:ext cx="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62" name="Line 70"/>
          <p:cNvSpPr>
            <a:spLocks noChangeShapeType="1"/>
          </p:cNvSpPr>
          <p:nvPr/>
        </p:nvSpPr>
        <p:spPr bwMode="auto">
          <a:xfrm>
            <a:off x="4535488" y="2973388"/>
            <a:ext cx="0" cy="233362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75" name="AutoShape 8"/>
          <p:cNvSpPr>
            <a:spLocks noChangeArrowheads="1"/>
          </p:cNvSpPr>
          <p:nvPr/>
        </p:nvSpPr>
        <p:spPr bwMode="auto">
          <a:xfrm>
            <a:off x="1042988" y="2192338"/>
            <a:ext cx="6985000" cy="804862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выплата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10 календарных дней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дня получения заявления и документов, необходимых для назначения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пособия</a:t>
            </a:r>
            <a:endParaRPr lang="ru-RU" altLang="ru-RU" sz="16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Line 64"/>
          <p:cNvSpPr>
            <a:spLocks noChangeShapeType="1"/>
          </p:cNvSpPr>
          <p:nvPr/>
        </p:nvSpPr>
        <p:spPr bwMode="auto">
          <a:xfrm flipH="1">
            <a:off x="4535488" y="2005013"/>
            <a:ext cx="0" cy="187325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9552" y="210126"/>
            <a:ext cx="8856191" cy="33855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altLang="ru-RU" sz="1600" b="1" dirty="0" smtClean="0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Назначение и выплата  ежемесячного пособия по уходу за ребенком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208" name="AutoShape 62"/>
          <p:cNvSpPr>
            <a:spLocks noChangeArrowheads="1"/>
          </p:cNvSpPr>
          <p:nvPr/>
        </p:nvSpPr>
        <p:spPr bwMode="auto">
          <a:xfrm>
            <a:off x="641350" y="4727575"/>
            <a:ext cx="7991475" cy="736600"/>
          </a:xfrm>
          <a:prstGeom prst="flowChartProcess">
            <a:avLst/>
          </a:prstGeom>
          <a:solidFill>
            <a:srgbClr val="FFFFFF"/>
          </a:solidFill>
          <a:ln w="38100" cmpd="thickThin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79525" eaLnBrk="0" hangingPunct="0">
              <a:spcBef>
                <a:spcPct val="20000"/>
              </a:spcBef>
            </a:pPr>
            <a:r>
              <a:rPr lang="ru-RU" sz="2000" b="1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Документы для назначения (или продолжения выплаты) пособия </a:t>
            </a:r>
          </a:p>
          <a:p>
            <a:pPr algn="ctr" defTabSz="1279525" eaLnBrk="0" hangingPunct="0">
              <a:spcBef>
                <a:spcPct val="20000"/>
              </a:spcBef>
            </a:pPr>
            <a:r>
              <a:rPr lang="ru-RU" sz="2000" b="1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представляются в региональное отделение </a:t>
            </a:r>
            <a:r>
              <a:rPr lang="ru-RU" sz="2000" b="1" u="sng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один раз</a:t>
            </a:r>
          </a:p>
        </p:txBody>
      </p:sp>
      <p:pic>
        <p:nvPicPr>
          <p:cNvPr id="51209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1"/>
          <p:cNvSpPr txBox="1">
            <a:spLocks noChangeArrowheads="1"/>
          </p:cNvSpPr>
          <p:nvPr/>
        </p:nvSpPr>
        <p:spPr bwMode="auto">
          <a:xfrm>
            <a:off x="826477" y="66675"/>
            <a:ext cx="7848600" cy="5847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altLang="ru-RU" dirty="0" smtClean="0"/>
              <a:t>Прекращение права застрахованного лица на получение ежемесячного пособия по уходу за ребенком</a:t>
            </a:r>
            <a:endParaRPr lang="ru-RU" altLang="ru-RU" dirty="0"/>
          </a:p>
        </p:txBody>
      </p:sp>
      <p:sp>
        <p:nvSpPr>
          <p:cNvPr id="53250" name="Прямоугольник 5"/>
          <p:cNvSpPr>
            <a:spLocks noChangeArrowheads="1"/>
          </p:cNvSpPr>
          <p:nvPr/>
        </p:nvSpPr>
        <p:spPr bwMode="auto">
          <a:xfrm>
            <a:off x="96838" y="990600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Страхователь в</a:t>
            </a:r>
            <a:r>
              <a:rPr lang="ru-RU" altLang="ru-RU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3-дневный срок </a:t>
            </a:r>
            <a:r>
              <a:rPr lang="ru-RU" alt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направляет в региональное отделение Фонда </a:t>
            </a:r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уведомление</a:t>
            </a:r>
            <a:r>
              <a:rPr lang="ru-RU" altLang="ru-RU" sz="1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прекращении права </a:t>
            </a:r>
            <a:r>
              <a:rPr lang="ru-RU" alt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застрахованного лица на получение ежемесячного пособия по уходу за ребенком </a:t>
            </a:r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следующих случаях</a:t>
            </a:r>
          </a:p>
        </p:txBody>
      </p:sp>
      <p:sp>
        <p:nvSpPr>
          <p:cNvPr id="16" name="Овал 15">
            <a:extLst/>
          </p:cNvPr>
          <p:cNvSpPr/>
          <p:nvPr/>
        </p:nvSpPr>
        <p:spPr>
          <a:xfrm>
            <a:off x="900113" y="1882775"/>
            <a:ext cx="1484312" cy="15113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326" name="Прямоугольник 7"/>
          <p:cNvSpPr>
            <a:spLocks noChangeArrowheads="1"/>
          </p:cNvSpPr>
          <p:nvPr/>
        </p:nvSpPr>
        <p:spPr bwMode="auto">
          <a:xfrm>
            <a:off x="211138" y="3503613"/>
            <a:ext cx="2847975" cy="523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прекращение с работником </a:t>
            </a:r>
          </a:p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трудовых отношений</a:t>
            </a:r>
          </a:p>
        </p:txBody>
      </p:sp>
      <p:pic>
        <p:nvPicPr>
          <p:cNvPr id="53253" name="Рисунок 23"/>
          <p:cNvPicPr>
            <a:picLocks noChangeAspect="1"/>
          </p:cNvPicPr>
          <p:nvPr/>
        </p:nvPicPr>
        <p:blipFill>
          <a:blip r:embed="rId3"/>
          <a:srcRect l="57372" t="19334" r="8609" b="21651"/>
          <a:stretch>
            <a:fillRect/>
          </a:stretch>
        </p:blipFill>
        <p:spPr bwMode="auto">
          <a:xfrm>
            <a:off x="1320800" y="2006600"/>
            <a:ext cx="663575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Овал 24">
            <a:extLst/>
          </p:cNvPr>
          <p:cNvSpPr/>
          <p:nvPr/>
        </p:nvSpPr>
        <p:spPr>
          <a:xfrm>
            <a:off x="3622675" y="2416175"/>
            <a:ext cx="1516063" cy="150653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329" name="Прямоугольник 10"/>
          <p:cNvSpPr>
            <a:spLocks noChangeArrowheads="1"/>
          </p:cNvSpPr>
          <p:nvPr/>
        </p:nvSpPr>
        <p:spPr bwMode="auto">
          <a:xfrm>
            <a:off x="3246438" y="3984625"/>
            <a:ext cx="2620962" cy="7381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(возобновление) его работы на условиях полного рабочего дня</a:t>
            </a:r>
          </a:p>
        </p:txBody>
      </p:sp>
      <p:pic>
        <p:nvPicPr>
          <p:cNvPr id="53256" name="Рисунок 29"/>
          <p:cNvPicPr>
            <a:picLocks noChangeAspect="1"/>
          </p:cNvPicPr>
          <p:nvPr/>
        </p:nvPicPr>
        <p:blipFill>
          <a:blip r:embed="rId4"/>
          <a:srcRect l="12782" t="6390" r="10519" b="16910"/>
          <a:stretch>
            <a:fillRect/>
          </a:stretch>
        </p:blipFill>
        <p:spPr bwMode="auto">
          <a:xfrm>
            <a:off x="3892550" y="2609850"/>
            <a:ext cx="97472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1" name="Прямоугольник 13"/>
          <p:cNvSpPr>
            <a:spLocks noChangeArrowheads="1"/>
          </p:cNvSpPr>
          <p:nvPr/>
        </p:nvSpPr>
        <p:spPr bwMode="auto">
          <a:xfrm>
            <a:off x="6024563" y="3394075"/>
            <a:ext cx="2960687" cy="523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 его ребенка, </a:t>
            </a:r>
          </a:p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лишение родительских прав</a:t>
            </a:r>
          </a:p>
        </p:txBody>
      </p:sp>
      <p:sp>
        <p:nvSpPr>
          <p:cNvPr id="34" name="Овал 33">
            <a:extLst/>
          </p:cNvPr>
          <p:cNvSpPr/>
          <p:nvPr/>
        </p:nvSpPr>
        <p:spPr>
          <a:xfrm>
            <a:off x="6448425" y="1785938"/>
            <a:ext cx="1522413" cy="15208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3259" name="Рисунок 34"/>
          <p:cNvPicPr>
            <a:picLocks noChangeAspect="1"/>
          </p:cNvPicPr>
          <p:nvPr/>
        </p:nvPicPr>
        <p:blipFill>
          <a:blip r:embed="rId5"/>
          <a:srcRect l="7372" t="2100" r="10049" b="8652"/>
          <a:stretch>
            <a:fillRect/>
          </a:stretch>
        </p:blipFill>
        <p:spPr bwMode="auto">
          <a:xfrm>
            <a:off x="6794500" y="1985963"/>
            <a:ext cx="8318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4" name="Прямоугольник 15"/>
          <p:cNvSpPr>
            <a:spLocks noChangeArrowheads="1"/>
          </p:cNvSpPr>
          <p:nvPr/>
        </p:nvSpPr>
        <p:spPr bwMode="auto">
          <a:xfrm>
            <a:off x="179388" y="5772150"/>
            <a:ext cx="2944812" cy="9540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очередной ежегодный </a:t>
            </a:r>
          </a:p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отпуск лица, работающего на условиях неполного рабочего времени</a:t>
            </a:r>
          </a:p>
        </p:txBody>
      </p:sp>
      <p:sp>
        <p:nvSpPr>
          <p:cNvPr id="56335" name="Прямоугольник 17"/>
          <p:cNvSpPr>
            <a:spLocks noChangeArrowheads="1"/>
          </p:cNvSpPr>
          <p:nvPr/>
        </p:nvSpPr>
        <p:spPr bwMode="auto">
          <a:xfrm>
            <a:off x="3246438" y="6294438"/>
            <a:ext cx="2620962" cy="523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отпуска по беременности и родам</a:t>
            </a:r>
          </a:p>
        </p:txBody>
      </p:sp>
      <p:sp>
        <p:nvSpPr>
          <p:cNvPr id="56336" name="TextBox 8"/>
          <p:cNvSpPr txBox="1">
            <a:spLocks noChangeArrowheads="1"/>
          </p:cNvSpPr>
          <p:nvPr/>
        </p:nvSpPr>
        <p:spPr bwMode="auto">
          <a:xfrm>
            <a:off x="6024563" y="5564188"/>
            <a:ext cx="3030537" cy="11699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иные случая прекращения </a:t>
            </a:r>
          </a:p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обстоятельств, наличие которых  явилось основанием  для назначения и выплаты </a:t>
            </a:r>
          </a:p>
          <a:p>
            <a:pPr algn="ctr">
              <a:defRPr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соответствующего пособия</a:t>
            </a:r>
          </a:p>
        </p:txBody>
      </p:sp>
      <p:sp>
        <p:nvSpPr>
          <p:cNvPr id="47" name="Овал 46">
            <a:extLst/>
          </p:cNvPr>
          <p:cNvSpPr/>
          <p:nvPr/>
        </p:nvSpPr>
        <p:spPr>
          <a:xfrm>
            <a:off x="882650" y="4197350"/>
            <a:ext cx="1484313" cy="15113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3264" name="Рисунок 1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95375" y="4429125"/>
            <a:ext cx="1071563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Овал 48">
            <a:extLst/>
          </p:cNvPr>
          <p:cNvSpPr/>
          <p:nvPr/>
        </p:nvSpPr>
        <p:spPr>
          <a:xfrm>
            <a:off x="3571875" y="4722813"/>
            <a:ext cx="1484313" cy="15113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3266" name="Рисунок 4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65575" y="4924425"/>
            <a:ext cx="830263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Овал 50">
            <a:extLst/>
          </p:cNvPr>
          <p:cNvSpPr/>
          <p:nvPr/>
        </p:nvSpPr>
        <p:spPr>
          <a:xfrm>
            <a:off x="6794500" y="4005263"/>
            <a:ext cx="1485900" cy="1508125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3268" name="Рисунок 5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43725" y="4294188"/>
            <a:ext cx="1050925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9" name="Рисунок 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Заголовок 1"/>
          <p:cNvSpPr txBox="1">
            <a:spLocks/>
          </p:cNvSpPr>
          <p:nvPr/>
        </p:nvSpPr>
        <p:spPr>
          <a:xfrm>
            <a:off x="1009546" y="753578"/>
            <a:ext cx="7306870" cy="711142"/>
          </a:xfrm>
          <a:prstGeom prst="rect">
            <a:avLst/>
          </a:prstGeom>
          <a:noFill/>
          <a:effectLst>
            <a:glow rad="127000">
              <a:srgbClr val="3494BA">
                <a:alpha val="40000"/>
              </a:srgbClr>
            </a:glow>
          </a:effectLst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kern="1200" baseline="0">
                <a:ln w="3175">
                  <a:noFill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863600">
                    <a:schemeClr val="bg1">
                      <a:alpha val="16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ysClr val="window" lastClr="FFFFFF"/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ysClr val="window" lastClr="FFFFFF"/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EDBE6">
                  <a:lumMod val="10000"/>
                </a:srgbClr>
              </a:solidFill>
              <a:effectLst>
                <a:glow rad="863600">
                  <a:sysClr val="window" lastClr="FFFFFF">
                    <a:alpha val="16000"/>
                  </a:sys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AutoShape 4"/>
          <p:cNvSpPr>
            <a:spLocks noChangeArrowheads="1"/>
          </p:cNvSpPr>
          <p:nvPr/>
        </p:nvSpPr>
        <p:spPr bwMode="auto">
          <a:xfrm>
            <a:off x="2908300" y="958850"/>
            <a:ext cx="3509963" cy="506413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случай</a:t>
            </a:r>
            <a:endParaRPr lang="ru-RU" altLang="ru-RU" sz="18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AutoShape 17"/>
          <p:cNvSpPr>
            <a:spLocks noChangeArrowheads="1"/>
          </p:cNvSpPr>
          <p:nvPr/>
        </p:nvSpPr>
        <p:spPr bwMode="auto">
          <a:xfrm>
            <a:off x="1319213" y="3968750"/>
            <a:ext cx="6267450" cy="1023938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СТРАХОВАТЕЛЬ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altLang="ru-RU" sz="1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недели до начала отпуска представляет заявление застрахованного </a:t>
            </a:r>
            <a:r>
              <a:rPr lang="ru-RU" alt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лица, </a:t>
            </a: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 предоставлении отпуска, </a:t>
            </a:r>
            <a:r>
              <a:rPr lang="ru-RU" alt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справку-расчет </a:t>
            </a: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размере оплаты отпуска</a:t>
            </a:r>
          </a:p>
        </p:txBody>
      </p:sp>
      <p:sp>
        <p:nvSpPr>
          <p:cNvPr id="57" name="AutoShape 62"/>
          <p:cNvSpPr>
            <a:spLocks noChangeArrowheads="1"/>
          </p:cNvSpPr>
          <p:nvPr/>
        </p:nvSpPr>
        <p:spPr bwMode="auto">
          <a:xfrm>
            <a:off x="1525588" y="5311775"/>
            <a:ext cx="6030912" cy="709613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spcAft>
                <a:spcPts val="0"/>
              </a:spcAft>
              <a:buFontTx/>
              <a:buNone/>
              <a:defRPr/>
            </a:pPr>
            <a:r>
              <a:rPr lang="ru-RU" altLang="ru-RU" sz="1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Региональное отделение в </a:t>
            </a: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5 рабочих дней принимает решение об оплате </a:t>
            </a:r>
            <a:r>
              <a:rPr lang="ru-RU" altLang="ru-RU" sz="1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отпуска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не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позднее 2 рабочих дней перечисляет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застрахованному лицу</a:t>
            </a:r>
            <a:endParaRPr lang="ru-RU" altLang="ru-RU" sz="16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Line 64"/>
          <p:cNvSpPr>
            <a:spLocks noChangeShapeType="1"/>
          </p:cNvSpPr>
          <p:nvPr/>
        </p:nvSpPr>
        <p:spPr bwMode="auto">
          <a:xfrm flipH="1">
            <a:off x="5459413" y="1465263"/>
            <a:ext cx="0" cy="266700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59" name="Line 65"/>
          <p:cNvSpPr>
            <a:spLocks noChangeShapeType="1"/>
          </p:cNvSpPr>
          <p:nvPr/>
        </p:nvSpPr>
        <p:spPr bwMode="auto">
          <a:xfrm>
            <a:off x="3478213" y="2351088"/>
            <a:ext cx="220662" cy="214312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60" name="Line 66"/>
          <p:cNvSpPr>
            <a:spLocks noChangeShapeType="1"/>
          </p:cNvSpPr>
          <p:nvPr/>
        </p:nvSpPr>
        <p:spPr bwMode="auto">
          <a:xfrm flipH="1">
            <a:off x="5507038" y="2352675"/>
            <a:ext cx="212725" cy="212725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61" name="Line 68"/>
          <p:cNvSpPr>
            <a:spLocks noChangeShapeType="1"/>
          </p:cNvSpPr>
          <p:nvPr/>
        </p:nvSpPr>
        <p:spPr bwMode="auto">
          <a:xfrm>
            <a:off x="7618413" y="3159125"/>
            <a:ext cx="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62" name="Line 70"/>
          <p:cNvSpPr>
            <a:spLocks noChangeShapeType="1"/>
          </p:cNvSpPr>
          <p:nvPr/>
        </p:nvSpPr>
        <p:spPr bwMode="auto">
          <a:xfrm>
            <a:off x="4452938" y="3717925"/>
            <a:ext cx="0" cy="258763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66" name="Line 76"/>
          <p:cNvSpPr>
            <a:spLocks noChangeShapeType="1"/>
          </p:cNvSpPr>
          <p:nvPr/>
        </p:nvSpPr>
        <p:spPr bwMode="auto">
          <a:xfrm>
            <a:off x="3105150" y="5013325"/>
            <a:ext cx="0" cy="276225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67" name="Line 77"/>
          <p:cNvSpPr>
            <a:spLocks noChangeShapeType="1"/>
          </p:cNvSpPr>
          <p:nvPr/>
        </p:nvSpPr>
        <p:spPr bwMode="auto">
          <a:xfrm>
            <a:off x="5807075" y="5013325"/>
            <a:ext cx="0" cy="265113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75" name="AutoShape 8"/>
          <p:cNvSpPr>
            <a:spLocks noChangeArrowheads="1"/>
          </p:cNvSpPr>
          <p:nvPr/>
        </p:nvSpPr>
        <p:spPr bwMode="auto">
          <a:xfrm>
            <a:off x="1416050" y="1731963"/>
            <a:ext cx="6169025" cy="606425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Отпуск сверх ежегодного оплачиваемого </a:t>
            </a:r>
            <a:r>
              <a:rPr lang="ru-RU" altLang="ru-RU" sz="1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весь </a:t>
            </a: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altLang="ru-RU" sz="1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лечения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проезда к месту лечения и обратно  </a:t>
            </a:r>
          </a:p>
        </p:txBody>
      </p:sp>
      <p:sp>
        <p:nvSpPr>
          <p:cNvPr id="78" name="AutoShape 13"/>
          <p:cNvSpPr>
            <a:spLocks noChangeArrowheads="1"/>
          </p:cNvSpPr>
          <p:nvPr/>
        </p:nvSpPr>
        <p:spPr bwMode="auto">
          <a:xfrm>
            <a:off x="1555750" y="2565400"/>
            <a:ext cx="5902325" cy="1152525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b="1" kern="0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Застрахованное лицо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altLang="ru-RU" sz="14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подает </a:t>
            </a: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и предоставляет необходимые документы для назначения и выплаты пособ</a:t>
            </a:r>
            <a:r>
              <a:rPr lang="ru-RU" altLang="ru-RU" sz="11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ий </a:t>
            </a:r>
          </a:p>
        </p:txBody>
      </p:sp>
      <p:sp>
        <p:nvSpPr>
          <p:cNvPr id="79" name="Line 64"/>
          <p:cNvSpPr>
            <a:spLocks noChangeShapeType="1"/>
          </p:cNvSpPr>
          <p:nvPr/>
        </p:nvSpPr>
        <p:spPr bwMode="auto">
          <a:xfrm flipH="1">
            <a:off x="3586163" y="1465263"/>
            <a:ext cx="0" cy="257175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1560" y="44624"/>
            <a:ext cx="8532440" cy="33855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 smtClean="0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Сроки назначения и выплаты оплаты отпуска застрахованного лица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5312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Box 14"/>
          <p:cNvSpPr txBox="1">
            <a:spLocks noChangeArrowheads="1"/>
          </p:cNvSpPr>
          <p:nvPr/>
        </p:nvSpPr>
        <p:spPr bwMode="auto">
          <a:xfrm>
            <a:off x="-31750" y="115888"/>
            <a:ext cx="9144000" cy="5847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dirty="0"/>
              <a:t>Выплата пособий</a:t>
            </a:r>
            <a:br>
              <a:rPr lang="ru-RU" dirty="0"/>
            </a:br>
            <a:r>
              <a:rPr lang="ru-RU" dirty="0"/>
              <a:t>перечисляются застрахованному лицу по выбору:</a:t>
            </a:r>
            <a:endParaRPr lang="ru-RU" altLang="ru-RU" dirty="0"/>
          </a:p>
        </p:txBody>
      </p:sp>
      <p:sp>
        <p:nvSpPr>
          <p:cNvPr id="20" name="Пятиугольник 4"/>
          <p:cNvSpPr/>
          <p:nvPr/>
        </p:nvSpPr>
        <p:spPr>
          <a:xfrm>
            <a:off x="2287588" y="1736725"/>
            <a:ext cx="5167312" cy="12207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sp>
        <p:nvSpPr>
          <p:cNvPr id="23" name="Пятиугольник 4"/>
          <p:cNvSpPr/>
          <p:nvPr/>
        </p:nvSpPr>
        <p:spPr>
          <a:xfrm>
            <a:off x="2292350" y="2971800"/>
            <a:ext cx="5168900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sp>
        <p:nvSpPr>
          <p:cNvPr id="56324" name="Прямоугольник 1"/>
          <p:cNvSpPr>
            <a:spLocks noChangeArrowheads="1"/>
          </p:cNvSpPr>
          <p:nvPr/>
        </p:nvSpPr>
        <p:spPr bwMode="auto">
          <a:xfrm>
            <a:off x="549275" y="1628775"/>
            <a:ext cx="85629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• На банковский счёт с указанием банковских реквизитов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(номер расчётного счёта, БИК и наименование банка)</a:t>
            </a:r>
          </a:p>
          <a:p>
            <a:pPr algn="just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• На банковский счёт с указанием реквизитов платёжной карты «МИР»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(только номер карты «МИР»)</a:t>
            </a:r>
          </a:p>
          <a:p>
            <a:pPr algn="just"/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• Почтовым переводом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(адрес получения почтового перевода) </a:t>
            </a:r>
            <a:r>
              <a:rPr lang="ru-RU" sz="2000" i="1">
                <a:latin typeface="Times New Roman" pitchFamily="18" charset="0"/>
                <a:cs typeface="Times New Roman" pitchFamily="18" charset="0"/>
              </a:rPr>
              <a:t>Необходимо подготовить точную информацию о месте регистрации и месте жительства, указав индекс</a:t>
            </a:r>
          </a:p>
        </p:txBody>
      </p:sp>
      <p:pic>
        <p:nvPicPr>
          <p:cNvPr id="56325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Прямоугольник 1"/>
          <p:cNvSpPr>
            <a:spLocks noChangeArrowheads="1"/>
          </p:cNvSpPr>
          <p:nvPr/>
        </p:nvSpPr>
        <p:spPr bwMode="auto">
          <a:xfrm>
            <a:off x="2287588" y="5373688"/>
            <a:ext cx="6505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Clr>
                <a:srgbClr val="E46C0A"/>
              </a:buClr>
              <a:buFont typeface="Wingdings" pitchFamily="2" charset="2"/>
              <a:buChar char="Ø"/>
            </a:pPr>
            <a:r>
              <a:rPr lang="ru-RU" altLang="ru-RU" b="1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r>
              <a:rPr lang="ru-RU" altLang="ru-RU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 Пособие перечисляется только по реквизитам застрахованного лица (т.е. получателя пособия), на банковские реквизиты родственников </a:t>
            </a:r>
            <a:r>
              <a:rPr lang="ru-RU" altLang="ru-RU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пособия </a:t>
            </a:r>
            <a:r>
              <a:rPr lang="ru-RU" altLang="ru-RU" b="1" u="sng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НЕ ПОСТУПЯТ</a:t>
            </a:r>
            <a:r>
              <a:rPr lang="ru-RU" altLang="ru-RU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!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Box 7"/>
          <p:cNvSpPr txBox="1">
            <a:spLocks noChangeArrowheads="1"/>
          </p:cNvSpPr>
          <p:nvPr/>
        </p:nvSpPr>
        <p:spPr bwMode="auto">
          <a:xfrm>
            <a:off x="-31750" y="115888"/>
            <a:ext cx="914400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2A63A8"/>
                </a:solidFill>
                <a:latin typeface="Verdana" pitchFamily="34" charset="0"/>
              </a:rPr>
              <a:t>Национальная платежная система «МИР»</a:t>
            </a:r>
            <a:endParaRPr lang="ru-RU" altLang="ru-RU" sz="2000" b="1">
              <a:solidFill>
                <a:srgbClr val="2A63A8"/>
              </a:solidFill>
              <a:latin typeface="Verdana" pitchFamily="34" charset="0"/>
            </a:endParaRPr>
          </a:p>
        </p:txBody>
      </p:sp>
      <p:sp>
        <p:nvSpPr>
          <p:cNvPr id="58370" name="Заголовок 8"/>
          <p:cNvSpPr>
            <a:spLocks noGrp="1"/>
          </p:cNvSpPr>
          <p:nvPr>
            <p:ph type="title"/>
          </p:nvPr>
        </p:nvSpPr>
        <p:spPr>
          <a:xfrm>
            <a:off x="149225" y="830263"/>
            <a:ext cx="8504238" cy="1509712"/>
          </a:xfrm>
        </p:spPr>
        <p:txBody>
          <a:bodyPr/>
          <a:lstStyle/>
          <a:p>
            <a:pPr eaLnBrk="1" hangingPunct="1"/>
            <a:r>
              <a:rPr lang="ru-RU" sz="180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Согласно п.2 ч.5 ст.30.5 Федерального закона от 27.06.2011 № 161-ФЗ «О национальной платежной системе» кредитные организации зачисляют выплаты на банковские счета клиентов - физических лиц, операции по которым осуществляются с использованием национальных платежных инструментов («МИР»).</a:t>
            </a:r>
            <a:r>
              <a:rPr lang="ru-RU" sz="1800" b="1" smtClean="0"/>
              <a:t/>
            </a:r>
            <a:br>
              <a:rPr lang="ru-RU" sz="1800" b="1" smtClean="0"/>
            </a:br>
            <a:r>
              <a:rPr lang="ru-RU" sz="180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81538" y="1700213"/>
            <a:ext cx="4081462" cy="397033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1.    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Пособие по временной нетрудоспособности в отношении граждан, подвергшихся воздействию радиации.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 Ежемесячное пособие по уходу за ребенком.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3.     Пособие по беременности и родам.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4.     Единовременное пособие женщинам, вставшим на учет в медицинских учреждениях  в ранние сроки беременности.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5.     Единовременное пособие при рождении ребенка.  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2" name="Прямоугольник 2"/>
          <p:cNvSpPr>
            <a:spLocks noChangeArrowheads="1"/>
          </p:cNvSpPr>
          <p:nvPr/>
        </p:nvSpPr>
        <p:spPr bwMode="auto">
          <a:xfrm>
            <a:off x="531813" y="1844675"/>
            <a:ext cx="3252787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 С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1 мая 2019 г.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следующие виды пособий перечисляются на банковские счета с использованием карт «МИР» либо на банковские счета, которые не предусматривают использование платежных карт.</a:t>
            </a:r>
          </a:p>
          <a:p>
            <a:pPr algn="just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>
                <a:latin typeface="Times New Roman" pitchFamily="18" charset="0"/>
                <a:cs typeface="Times New Roman" pitchFamily="18" charset="0"/>
              </a:rPr>
              <a:t>Постановление Правительства РФ </a:t>
            </a:r>
          </a:p>
          <a:p>
            <a:pPr algn="ctr"/>
            <a:r>
              <a:rPr lang="ru-RU" sz="1400" i="1">
                <a:latin typeface="Times New Roman" pitchFamily="18" charset="0"/>
                <a:cs typeface="Times New Roman" pitchFamily="18" charset="0"/>
              </a:rPr>
              <a:t>от 11.04.2019 № 419 </a:t>
            </a:r>
          </a:p>
          <a:p>
            <a:pPr algn="just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027488" y="2832100"/>
            <a:ext cx="357187" cy="779463"/>
          </a:xfrm>
          <a:prstGeom prst="rightArrow">
            <a:avLst>
              <a:gd name="adj1" fmla="val 50000"/>
              <a:gd name="adj2" fmla="val 692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374" name="TextBox 1"/>
          <p:cNvSpPr txBox="1">
            <a:spLocks noChangeArrowheads="1"/>
          </p:cNvSpPr>
          <p:nvPr/>
        </p:nvSpPr>
        <p:spPr bwMode="auto">
          <a:xfrm>
            <a:off x="354013" y="5805488"/>
            <a:ext cx="840898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 i="1">
                <a:latin typeface="Times New Roman" pitchFamily="18" charset="0"/>
                <a:cs typeface="Times New Roman" pitchFamily="18" charset="0"/>
              </a:rPr>
              <a:t>*Единовременные выплаты, которые осуществляются не чаще, чем один раз в два года, не подлежат обязательному зачислению с использованием национальных платежных инструментов ( ч. 5.4 ст. 30.5 Федерального закона 161-ФЗ )</a:t>
            </a:r>
          </a:p>
        </p:txBody>
      </p:sp>
      <p:pic>
        <p:nvPicPr>
          <p:cNvPr id="58375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Box 3"/>
          <p:cNvSpPr txBox="1">
            <a:spLocks noChangeArrowheads="1"/>
          </p:cNvSpPr>
          <p:nvPr/>
        </p:nvSpPr>
        <p:spPr bwMode="auto">
          <a:xfrm>
            <a:off x="0" y="147638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2A63A8"/>
                </a:solidFill>
                <a:latin typeface="Verdana" pitchFamily="34" charset="0"/>
              </a:rPr>
              <a:t>Формирование реестров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8938" y="1412875"/>
            <a:ext cx="8431212" cy="86360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формирования и направления реестров пособий страхователями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необходимо: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000" b="1" dirty="0" smtClean="0">
              <a:solidFill>
                <a:srgbClr val="2A63A8"/>
              </a:solidFill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0225" y="1978025"/>
            <a:ext cx="2733675" cy="245903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для подготовки реестров (АРМ ФСС, 1С, СБИС, Контур, Экстерн, Парус, Тензор и др.)</a:t>
            </a:r>
          </a:p>
        </p:txBody>
      </p:sp>
      <p:sp>
        <p:nvSpPr>
          <p:cNvPr id="7" name="Крест 6"/>
          <p:cNvSpPr/>
          <p:nvPr/>
        </p:nvSpPr>
        <p:spPr>
          <a:xfrm>
            <a:off x="3413125" y="2909888"/>
            <a:ext cx="506413" cy="473075"/>
          </a:xfrm>
          <a:prstGeom prst="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19563" y="2468563"/>
            <a:ext cx="1979612" cy="151606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Действующая УЭЦП</a:t>
            </a:r>
          </a:p>
        </p:txBody>
      </p:sp>
      <p:sp>
        <p:nvSpPr>
          <p:cNvPr id="10" name="Крест 9"/>
          <p:cNvSpPr/>
          <p:nvPr/>
        </p:nvSpPr>
        <p:spPr>
          <a:xfrm>
            <a:off x="6269038" y="2914650"/>
            <a:ext cx="506412" cy="473075"/>
          </a:xfrm>
          <a:prstGeom prst="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23075" y="2451100"/>
            <a:ext cx="2020888" cy="151288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Доступ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Интернет</a:t>
            </a:r>
          </a:p>
        </p:txBody>
      </p:sp>
      <p:pic>
        <p:nvPicPr>
          <p:cNvPr id="60424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3"/>
          <p:cNvSpPr txBox="1">
            <a:spLocks noChangeArrowheads="1"/>
          </p:cNvSpPr>
          <p:nvPr/>
        </p:nvSpPr>
        <p:spPr bwMode="auto">
          <a:xfrm>
            <a:off x="20638" y="111125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2A63A8"/>
                </a:solidFill>
                <a:latin typeface="Verdana" pitchFamily="34" charset="0"/>
              </a:rPr>
              <a:t>Законодательство</a:t>
            </a:r>
          </a:p>
        </p:txBody>
      </p:sp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596900" y="474663"/>
            <a:ext cx="8181975" cy="570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0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500">
                <a:latin typeface="Times New Roman" pitchFamily="18" charset="0"/>
                <a:cs typeface="Times New Roman" pitchFamily="18" charset="0"/>
              </a:rPr>
              <a:t>с 1 января 2021 года </a:t>
            </a:r>
          </a:p>
          <a:p>
            <a:pPr algn="ctr"/>
            <a:r>
              <a:rPr lang="ru-RU" sz="3500">
                <a:latin typeface="Times New Roman" pitchFamily="18" charset="0"/>
                <a:cs typeface="Times New Roman" pitchFamily="18" charset="0"/>
              </a:rPr>
              <a:t>пункты 2,8,9 статьи 431 </a:t>
            </a:r>
          </a:p>
          <a:p>
            <a:pPr algn="ctr"/>
            <a:r>
              <a:rPr lang="ru-RU" sz="3500">
                <a:latin typeface="Times New Roman" pitchFamily="18" charset="0"/>
                <a:cs typeface="Times New Roman" pitchFamily="18" charset="0"/>
              </a:rPr>
              <a:t>Налогового Кодекса утратят силу</a:t>
            </a:r>
          </a:p>
          <a:p>
            <a:pPr algn="ctr"/>
            <a:endParaRPr lang="ru-RU" sz="4000" b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01.01.2021</a:t>
            </a:r>
            <a:r>
              <a:rPr lang="ru-RU" sz="32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 Свердловская область переходит на «Прямые выплаты»</a:t>
            </a:r>
          </a:p>
          <a:p>
            <a:pPr algn="ctr"/>
            <a:endParaRPr lang="ru-RU" sz="3200" b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ВАЖНО! Право выбора «переходить» или «нет» не будет</a:t>
            </a:r>
          </a:p>
          <a:p>
            <a:pPr algn="ctr"/>
            <a:endParaRPr lang="ru-RU" sz="2800" b="1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20638" y="130371"/>
            <a:ext cx="9144001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anchor="ctr">
            <a:spAutoFit/>
          </a:bodyPr>
          <a:lstStyle/>
          <a:p>
            <a:pPr algn="ctr" defTabSz="685800"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Направление сведений по реестру</a:t>
            </a:r>
          </a:p>
        </p:txBody>
      </p:sp>
      <p:sp>
        <p:nvSpPr>
          <p:cNvPr id="9" name="Скругленный прямоугольник 8">
            <a:extLst/>
          </p:cNvPr>
          <p:cNvSpPr/>
          <p:nvPr/>
        </p:nvSpPr>
        <p:spPr>
          <a:xfrm>
            <a:off x="215900" y="1147763"/>
            <a:ext cx="3108325" cy="22923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0" hangingPunct="0">
              <a:defRPr/>
            </a:pPr>
            <a:endParaRPr kumimoji="0" lang="ru-RU" altLang="ru-RU" sz="1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kumimoji="0" lang="ru-RU" alt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шлюз приема документов с ЭЦП</a:t>
            </a:r>
          </a:p>
          <a:p>
            <a:pPr algn="ctr" eaLnBrk="0" hangingPunct="0">
              <a:buFont typeface="Arial" panose="020B0604020202020204" pitchFamily="34" charset="0"/>
              <a:buNone/>
              <a:defRPr/>
            </a:pPr>
            <a:r>
              <a:rPr kumimoji="0"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адресу:</a:t>
            </a:r>
          </a:p>
          <a:p>
            <a:pPr algn="ctr" eaLnBrk="0" hangingPunct="0">
              <a:buFont typeface="Arial" panose="020B0604020202020204" pitchFamily="34" charset="0"/>
              <a:buNone/>
              <a:defRPr/>
            </a:pPr>
            <a:endParaRPr kumimoji="0" lang="ru-RU" altLang="ru-RU" sz="1400" b="1" u="sng" dirty="0">
              <a:solidFill>
                <a:srgbClr val="00549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r>
              <a:rPr kumimoji="0" lang="ru-RU" altLang="ru-RU" b="1" u="sng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http://docs.fss.ru/</a:t>
            </a:r>
            <a:endParaRPr kumimoji="0" lang="ru-RU" altLang="ru-RU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defRPr/>
            </a:pPr>
            <a:endParaRPr kumimoji="0" lang="ru-RU" altLang="ru-RU" sz="1400" dirty="0">
              <a:solidFill>
                <a:srgbClr val="FFFFFF"/>
              </a:solidFill>
            </a:endParaRPr>
          </a:p>
        </p:txBody>
      </p:sp>
      <p:pic>
        <p:nvPicPr>
          <p:cNvPr id="62467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767263"/>
            <a:ext cx="1757363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0013" y="973138"/>
            <a:ext cx="5113337" cy="575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Штриховая стрелка вправо 18"/>
          <p:cNvSpPr/>
          <p:nvPr/>
        </p:nvSpPr>
        <p:spPr>
          <a:xfrm>
            <a:off x="723900" y="3394075"/>
            <a:ext cx="7377113" cy="687388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67154" y="116632"/>
            <a:ext cx="8036169" cy="535531"/>
          </a:xfr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Порядок взаимодействия ФСС и страхователя при предоставлении недостающих сведений в электронном виде</a:t>
            </a:r>
          </a:p>
        </p:txBody>
      </p:sp>
      <p:grpSp>
        <p:nvGrpSpPr>
          <p:cNvPr id="10" name="Diagram group"/>
          <p:cNvGrpSpPr/>
          <p:nvPr/>
        </p:nvGrpSpPr>
        <p:grpSpPr>
          <a:xfrm>
            <a:off x="458285" y="754724"/>
            <a:ext cx="2087494" cy="1582025"/>
            <a:chOff x="3998449" y="443652"/>
            <a:chExt cx="2363860" cy="2363860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998449" y="443652"/>
              <a:ext cx="2363860" cy="2363860"/>
            </a:xfrm>
            <a:prstGeom prst="roundRect">
              <a:avLst>
                <a:gd name="adj" fmla="val 10000"/>
              </a:avLst>
            </a:prstGeom>
            <a:blipFill rotWithShape="1">
              <a:blip r:embed="rId2"/>
              <a:stretch>
                <a:fillRect/>
              </a:stretch>
            </a:blipFill>
            <a:sp3d z="-54000"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2">
                <a:tint val="50000"/>
                <a:hueOff val="-440331"/>
                <a:satOff val="-38085"/>
                <a:lumOff val="4377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3" name="Прямоугольник 22"/>
          <p:cNvSpPr/>
          <p:nvPr/>
        </p:nvSpPr>
        <p:spPr>
          <a:xfrm>
            <a:off x="857252" y="5767390"/>
            <a:ext cx="6940722" cy="92333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 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Недостающие  документы или сведения работодателем представляются в течение 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рабочих дней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даты получения извещения.</a:t>
            </a:r>
          </a:p>
        </p:txBody>
      </p:sp>
      <p:sp>
        <p:nvSpPr>
          <p:cNvPr id="3" name="Стрелка влево 2"/>
          <p:cNvSpPr/>
          <p:nvPr/>
        </p:nvSpPr>
        <p:spPr>
          <a:xfrm>
            <a:off x="879475" y="2838450"/>
            <a:ext cx="6918325" cy="620713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Извещение в</a:t>
            </a:r>
            <a:r>
              <a:rPr lang="ru-RU" sz="1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течение 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рабочих дней в электронном виде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3496" name="FSS-logo_png_transparent_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1013" y="1023938"/>
            <a:ext cx="1535112" cy="131286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3" name="Штриховая стрелка вправо 12"/>
          <p:cNvSpPr/>
          <p:nvPr/>
        </p:nvSpPr>
        <p:spPr>
          <a:xfrm>
            <a:off x="857250" y="2228850"/>
            <a:ext cx="6996113" cy="687388"/>
          </a:xfrm>
          <a:prstGeom prst="strip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857250" y="5197475"/>
            <a:ext cx="6940550" cy="431800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499" name="TextBox 3"/>
          <p:cNvSpPr txBox="1">
            <a:spLocks noChangeArrowheads="1"/>
          </p:cNvSpPr>
          <p:nvPr/>
        </p:nvSpPr>
        <p:spPr bwMode="auto">
          <a:xfrm>
            <a:off x="723900" y="2419350"/>
            <a:ext cx="67643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Страхователем сведения для назначения пособия представлены </a:t>
            </a: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 полном объеме</a:t>
            </a:r>
          </a:p>
        </p:txBody>
      </p:sp>
      <p:sp>
        <p:nvSpPr>
          <p:cNvPr id="63500" name="TextBox 17"/>
          <p:cNvSpPr txBox="1">
            <a:spLocks noChangeArrowheads="1"/>
          </p:cNvSpPr>
          <p:nvPr/>
        </p:nvSpPr>
        <p:spPr bwMode="auto">
          <a:xfrm>
            <a:off x="755650" y="3571875"/>
            <a:ext cx="72009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Страхователем подтверждает в электронной форме получение </a:t>
            </a: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1 рабочего дня</a:t>
            </a:r>
          </a:p>
        </p:txBody>
      </p:sp>
      <p:sp>
        <p:nvSpPr>
          <p:cNvPr id="20" name="Стрелка влево 19"/>
          <p:cNvSpPr/>
          <p:nvPr/>
        </p:nvSpPr>
        <p:spPr>
          <a:xfrm>
            <a:off x="857250" y="4019550"/>
            <a:ext cx="6940550" cy="960438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случае отсутствия подтверждения в течение 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рабочих дней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направляет извещение заказным письмом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3502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Прямоугольник 1"/>
          <p:cNvSpPr>
            <a:spLocks noChangeArrowheads="1"/>
          </p:cNvSpPr>
          <p:nvPr/>
        </p:nvSpPr>
        <p:spPr bwMode="auto">
          <a:xfrm>
            <a:off x="539750" y="2492375"/>
            <a:ext cx="81819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Times New Roman" pitchFamily="18" charset="0"/>
                <a:cs typeface="Times New Roman" pitchFamily="18" charset="0"/>
              </a:rPr>
              <a:t>Возмещение расходов страхователям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Box 9"/>
          <p:cNvSpPr txBox="1">
            <a:spLocks noChangeArrowheads="1"/>
          </p:cNvSpPr>
          <p:nvPr/>
        </p:nvSpPr>
        <p:spPr bwMode="auto">
          <a:xfrm>
            <a:off x="36513" y="73025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2F5597"/>
                </a:solidFill>
                <a:latin typeface="Verdana" pitchFamily="34" charset="0"/>
              </a:rPr>
              <a:t>Сроки возмещения расходов</a:t>
            </a:r>
          </a:p>
        </p:txBody>
      </p:sp>
      <p:grpSp>
        <p:nvGrpSpPr>
          <p:cNvPr id="65538" name="Group 31"/>
          <p:cNvGrpSpPr>
            <a:grpSpLocks/>
          </p:cNvGrpSpPr>
          <p:nvPr/>
        </p:nvGrpSpPr>
        <p:grpSpPr bwMode="auto">
          <a:xfrm>
            <a:off x="234950" y="1701800"/>
            <a:ext cx="8729663" cy="5141913"/>
            <a:chOff x="1527" y="2623"/>
            <a:chExt cx="9502" cy="6177"/>
          </a:xfrm>
        </p:grpSpPr>
        <p:cxnSp>
          <p:nvCxnSpPr>
            <p:cNvPr id="31" name="AutoShape 32"/>
            <p:cNvCxnSpPr>
              <a:cxnSpLocks noChangeShapeType="1"/>
            </p:cNvCxnSpPr>
            <p:nvPr/>
          </p:nvCxnSpPr>
          <p:spPr bwMode="auto">
            <a:xfrm>
              <a:off x="6230" y="3586"/>
              <a:ext cx="0" cy="400"/>
            </a:xfrm>
            <a:prstGeom prst="straightConnector1">
              <a:avLst/>
            </a:prstGeom>
            <a:noFill/>
            <a:ln w="38100">
              <a:solidFill>
                <a:schemeClr val="accent1">
                  <a:lumMod val="50000"/>
                </a:schemeClr>
              </a:solidFill>
              <a:round/>
              <a:headEnd/>
              <a:tailEnd type="triangle" w="med" len="med"/>
            </a:ln>
            <a:extLst/>
          </p:spPr>
        </p:cxnSp>
        <p:sp>
          <p:nvSpPr>
            <p:cNvPr id="37" name="AutoShape 37"/>
            <p:cNvSpPr>
              <a:spLocks noChangeArrowheads="1"/>
            </p:cNvSpPr>
            <p:nvPr/>
          </p:nvSpPr>
          <p:spPr bwMode="auto">
            <a:xfrm>
              <a:off x="3899" y="2623"/>
              <a:ext cx="4714" cy="115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Застрахованное лицо</a:t>
              </a:r>
            </a:p>
            <a:p>
              <a:pPr algn="ctr" eaLnBrk="0" hangingPunct="0"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ru-RU" sz="13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Заявление о выплате соответствующего вида пособия, документы, необходимые для назначения и выплаты пособия</a:t>
              </a:r>
            </a:p>
          </p:txBody>
        </p:sp>
        <p:grpSp>
          <p:nvGrpSpPr>
            <p:cNvPr id="65542" name="Group 38"/>
            <p:cNvGrpSpPr>
              <a:grpSpLocks/>
            </p:cNvGrpSpPr>
            <p:nvPr/>
          </p:nvGrpSpPr>
          <p:grpSpPr bwMode="auto">
            <a:xfrm>
              <a:off x="1542" y="3985"/>
              <a:ext cx="9487" cy="2159"/>
              <a:chOff x="1542" y="3985"/>
              <a:chExt cx="9487" cy="2159"/>
            </a:xfrm>
          </p:grpSpPr>
          <p:sp>
            <p:nvSpPr>
              <p:cNvPr id="65548" name="AutoShape 39"/>
              <p:cNvSpPr>
                <a:spLocks noChangeArrowheads="1"/>
              </p:cNvSpPr>
              <p:nvPr/>
            </p:nvSpPr>
            <p:spPr bwMode="auto">
              <a:xfrm>
                <a:off x="1540" y="3985"/>
                <a:ext cx="9489" cy="2159"/>
              </a:xfrm>
              <a:prstGeom prst="flowChartAlternateProcess">
                <a:avLst/>
              </a:prstGeom>
              <a:noFill/>
              <a:ln w="9525">
                <a:solidFill>
                  <a:srgbClr val="C6D9F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 eaLnBrk="0" hangingPunct="0">
                  <a:spcAft>
                    <a:spcPts val="1000"/>
                  </a:spcAft>
                </a:pPr>
                <a:r>
                  <a:rPr lang="ru-RU" sz="1400" b="1">
                    <a:latin typeface="Times New Roman" pitchFamily="18" charset="0"/>
                    <a:cs typeface="Times New Roman" pitchFamily="18" charset="0"/>
                  </a:rPr>
                  <a:t>Страхователь (</a:t>
                </a:r>
                <a:r>
                  <a:rPr lang="ru-RU" sz="1400" i="1">
                    <a:latin typeface="Times New Roman" pitchFamily="18" charset="0"/>
                    <a:cs typeface="Times New Roman" pitchFamily="18" charset="0"/>
                  </a:rPr>
                  <a:t>срок не установлен</a:t>
                </a:r>
                <a:r>
                  <a:rPr lang="ru-RU" sz="1400" b="1">
                    <a:latin typeface="Times New Roman" pitchFamily="18" charset="0"/>
                    <a:cs typeface="Times New Roman" pitchFamily="18" charset="0"/>
                  </a:rPr>
                  <a:t>)</a:t>
                </a:r>
              </a:p>
            </p:txBody>
          </p:sp>
          <p:sp>
            <p:nvSpPr>
              <p:cNvPr id="58" name="AutoShape 40"/>
              <p:cNvSpPr>
                <a:spLocks noChangeArrowheads="1"/>
              </p:cNvSpPr>
              <p:nvPr/>
            </p:nvSpPr>
            <p:spPr bwMode="auto">
              <a:xfrm>
                <a:off x="4466" y="4383"/>
                <a:ext cx="3546" cy="175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 eaLnBrk="0" hangingPunct="0">
                  <a:spcBef>
                    <a:spcPts val="0"/>
                  </a:spcBef>
                  <a:defRPr/>
                </a:pPr>
                <a:r>
                  <a:rPr lang="ru-RU" sz="13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Заявление о возмещении дополнительных расходов на выплату пособия по временной нетрудоспособности за счёт межбюджетных трансфертов, документы, подтверждающие стаж</a:t>
                </a:r>
              </a:p>
            </p:txBody>
          </p:sp>
          <p:sp>
            <p:nvSpPr>
              <p:cNvPr id="59" name="AutoShape 41"/>
              <p:cNvSpPr>
                <a:spLocks noChangeArrowheads="1"/>
              </p:cNvSpPr>
              <p:nvPr/>
            </p:nvSpPr>
            <p:spPr bwMode="auto">
              <a:xfrm>
                <a:off x="1615" y="4383"/>
                <a:ext cx="2718" cy="175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 eaLnBrk="0" hangingPunct="0">
                  <a:spcBef>
                    <a:spcPts val="0"/>
                  </a:spcBef>
                  <a:defRPr/>
                </a:pPr>
                <a:r>
                  <a:rPr lang="ru-RU" sz="13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Заявление о возмещении</a:t>
                </a:r>
              </a:p>
              <a:p>
                <a:pPr algn="ctr" eaLnBrk="0" hangingPunct="0">
                  <a:spcBef>
                    <a:spcPts val="0"/>
                  </a:spcBef>
                  <a:defRPr/>
                </a:pPr>
                <a:r>
                  <a:rPr lang="ru-RU" sz="13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расходов, копия приказа о предоставлении дополнительных выходных дней для ухода за детьми-инвалидами</a:t>
                </a:r>
              </a:p>
            </p:txBody>
          </p:sp>
          <p:sp>
            <p:nvSpPr>
              <p:cNvPr id="61" name="AutoShape 43"/>
              <p:cNvSpPr>
                <a:spLocks noChangeArrowheads="1"/>
              </p:cNvSpPr>
              <p:nvPr/>
            </p:nvSpPr>
            <p:spPr bwMode="auto">
              <a:xfrm>
                <a:off x="8145" y="4383"/>
                <a:ext cx="2792" cy="1755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 eaLnBrk="0" hangingPunct="0">
                  <a:spcBef>
                    <a:spcPts val="0"/>
                  </a:spcBef>
                  <a:defRPr/>
                </a:pPr>
                <a:r>
                  <a:rPr lang="ru-RU" sz="13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Заявление о возмещении расходов на выплату социального пособия на погребение, справка о смерти</a:t>
                </a:r>
              </a:p>
            </p:txBody>
          </p:sp>
        </p:grpSp>
        <p:grpSp>
          <p:nvGrpSpPr>
            <p:cNvPr id="65543" name="Group 49"/>
            <p:cNvGrpSpPr>
              <a:grpSpLocks/>
            </p:cNvGrpSpPr>
            <p:nvPr/>
          </p:nvGrpSpPr>
          <p:grpSpPr bwMode="auto">
            <a:xfrm>
              <a:off x="1527" y="6251"/>
              <a:ext cx="9487" cy="2549"/>
              <a:chOff x="1527" y="6251"/>
              <a:chExt cx="9487" cy="2549"/>
            </a:xfrm>
          </p:grpSpPr>
          <p:sp>
            <p:nvSpPr>
              <p:cNvPr id="48" name="AutoShape 50"/>
              <p:cNvSpPr>
                <a:spLocks noChangeArrowheads="1"/>
              </p:cNvSpPr>
              <p:nvPr/>
            </p:nvSpPr>
            <p:spPr bwMode="auto">
              <a:xfrm>
                <a:off x="1527" y="6245"/>
                <a:ext cx="9481" cy="2555"/>
              </a:xfrm>
              <a:prstGeom prst="flowChartAlternateProcess">
                <a:avLst/>
              </a:prstGeom>
              <a:noFill/>
              <a:ln w="9525">
                <a:solidFill>
                  <a:srgbClr val="CCFFFF"/>
                </a:solidFill>
                <a:miter lim="800000"/>
                <a:headEnd/>
                <a:tailEnd/>
              </a:ln>
            </p:spPr>
            <p:txBody>
              <a:bodyPr tIns="0"/>
              <a:lstStyle/>
              <a:p>
                <a:pPr algn="ctr" eaLnBrk="0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atin typeface="Times New Roman" pitchFamily="18" charset="0"/>
                    <a:cs typeface="Times New Roman" pitchFamily="18" charset="0"/>
                  </a:rPr>
                  <a:t>Региональное отделение (</a:t>
                </a:r>
                <a:r>
                  <a:rPr lang="ru-RU" sz="1400" i="1" dirty="0">
                    <a:latin typeface="Times New Roman" pitchFamily="18" charset="0"/>
                    <a:cs typeface="Times New Roman" pitchFamily="18" charset="0"/>
                  </a:rPr>
                  <a:t>для принятия решения 10 рабочих дней, не позднее 2 рабочих дней перечисляет на расчетный счет страхователя</a:t>
                </a:r>
                <a:r>
                  <a:rPr lang="ru-RU" sz="1400" b="1" dirty="0">
                    <a:latin typeface="Times New Roman" pitchFamily="18" charset="0"/>
                    <a:cs typeface="Times New Roman" pitchFamily="18" charset="0"/>
                  </a:rPr>
                  <a:t>)   </a:t>
                </a:r>
              </a:p>
              <a:p>
                <a:pPr eaLnBrk="0" hangingPunct="0">
                  <a:spcBef>
                    <a:spcPts val="0"/>
                  </a:spcBef>
                  <a:defRPr/>
                </a:pPr>
                <a:endParaRPr lang="ru-RU" sz="1000" dirty="0">
                  <a:solidFill>
                    <a:schemeClr val="accent1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AutoShape 51"/>
              <p:cNvSpPr>
                <a:spLocks noChangeArrowheads="1"/>
              </p:cNvSpPr>
              <p:nvPr/>
            </p:nvSpPr>
            <p:spPr bwMode="auto">
              <a:xfrm>
                <a:off x="1631" y="7070"/>
                <a:ext cx="3145" cy="107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 eaLnBrk="0" hangingPunct="0">
                  <a:spcBef>
                    <a:spcPts val="0"/>
                  </a:spcBef>
                  <a:defRPr/>
                </a:pPr>
                <a:r>
                  <a:rPr lang="ru-RU" sz="13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Оплата 4-х дополнительных дней для</a:t>
                </a:r>
              </a:p>
              <a:p>
                <a:pPr algn="ctr" eaLnBrk="0" hangingPunct="0">
                  <a:spcBef>
                    <a:spcPts val="0"/>
                  </a:spcBef>
                  <a:defRPr/>
                </a:pPr>
                <a:r>
                  <a:rPr lang="ru-RU" sz="13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ухода за детьми-инвалидами</a:t>
                </a:r>
              </a:p>
            </p:txBody>
          </p:sp>
          <p:sp>
            <p:nvSpPr>
              <p:cNvPr id="50" name="AutoShape 52"/>
              <p:cNvSpPr>
                <a:spLocks noChangeArrowheads="1"/>
              </p:cNvSpPr>
              <p:nvPr/>
            </p:nvSpPr>
            <p:spPr bwMode="auto">
              <a:xfrm>
                <a:off x="4865" y="6960"/>
                <a:ext cx="3147" cy="1262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 eaLnBrk="0" hangingPunct="0">
                  <a:spcBef>
                    <a:spcPts val="0"/>
                  </a:spcBef>
                  <a:defRPr/>
                </a:pPr>
                <a:r>
                  <a:rPr lang="ru-RU" sz="13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Возмещение расходов на выплату пособия по временной нетрудоспособности за счет межбюджетных трансфертов</a:t>
                </a:r>
              </a:p>
            </p:txBody>
          </p:sp>
          <p:sp>
            <p:nvSpPr>
              <p:cNvPr id="53" name="AutoShape 55"/>
              <p:cNvSpPr>
                <a:spLocks noChangeArrowheads="1"/>
              </p:cNvSpPr>
              <p:nvPr/>
            </p:nvSpPr>
            <p:spPr bwMode="auto">
              <a:xfrm>
                <a:off x="8145" y="7070"/>
                <a:ext cx="2851" cy="107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lIns="0" tIns="0" rIns="0" bIns="0" anchor="ctr"/>
              <a:lstStyle/>
              <a:p>
                <a:pPr algn="ctr" eaLnBrk="0" hangingPunct="0">
                  <a:spcBef>
                    <a:spcPts val="0"/>
                  </a:spcBef>
                  <a:defRPr/>
                </a:pPr>
                <a:r>
                  <a:rPr lang="ru-RU" sz="13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Социальное пособие на погребение</a:t>
                </a:r>
              </a:p>
            </p:txBody>
          </p:sp>
        </p:grpSp>
      </p:grpSp>
      <p:pic>
        <p:nvPicPr>
          <p:cNvPr id="6553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00113" y="19050"/>
            <a:ext cx="8243887" cy="5847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altLang="ru-RU" dirty="0"/>
              <a:t>Представление оригиналов документов на бумажном носителе </a:t>
            </a:r>
          </a:p>
          <a:p>
            <a:pPr>
              <a:defRPr/>
            </a:pPr>
            <a:r>
              <a:rPr lang="ru-RU" altLang="ru-RU" dirty="0"/>
              <a:t>в территориальный орган Фонда с описью</a:t>
            </a:r>
          </a:p>
        </p:txBody>
      </p:sp>
      <p:sp>
        <p:nvSpPr>
          <p:cNvPr id="23" name="Пятиугольник 4"/>
          <p:cNvSpPr/>
          <p:nvPr/>
        </p:nvSpPr>
        <p:spPr>
          <a:xfrm>
            <a:off x="2339975" y="3213100"/>
            <a:ext cx="5167313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750" y="1916113"/>
          <a:ext cx="8208963" cy="387191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208911"/>
              </a:tblGrid>
              <a:tr h="193820">
                <a:tc>
                  <a:txBody>
                    <a:bodyPr/>
                    <a:lstStyle/>
                    <a:p>
                      <a:pPr marL="285750" indent="-285750" algn="l" fontAlgn="b">
                        <a:buFont typeface="Wingdings" pitchFamily="2" charset="2"/>
                        <a:buChar char="§"/>
                      </a:pP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 страхователя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  <a:tr h="216024">
                <a:tc>
                  <a:txBody>
                    <a:bodyPr/>
                    <a:lstStyle/>
                    <a:p>
                      <a:pPr marL="285750" marR="0" indent="-28575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Документы, подтверждающие место жительства (пребывания или фактического проживания) ребенка-инвалида</a:t>
                      </a:r>
                    </a:p>
                  </a:txBody>
                  <a:tcPr marL="6218" marR="6218" marT="6218" marB="0" anchor="b"/>
                </a:tc>
              </a:tr>
              <a:tr h="378582">
                <a:tc>
                  <a:txBody>
                    <a:bodyPr/>
                    <a:lstStyle/>
                    <a:p>
                      <a:pPr marL="285750" marR="0" indent="-28575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Свидетельство о рождении (усыновлении) ребенка либо документ, подтверждающий установление опеки, попечительства над ребенком-инвалидом</a:t>
                      </a:r>
                      <a:endParaRPr lang="ru-RU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  <a:tr h="378496">
                <a:tc>
                  <a:txBody>
                    <a:bodyPr/>
                    <a:lstStyle/>
                    <a:p>
                      <a:pPr marL="285750" marR="0" indent="-28575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Справка с места работы другого родителя (опекуна, попечителя) о том, что на момент обращения дополнительные оплачиваемые выходные дни в этом же календарном месяце им не использованы или использованы частично, либо справка с места работы другого родителя (опекуна, попечителя) о том, что от этого родителя (опекуна, попечителя) не поступало заявления о предоставлении ему в этом же календарном месяце дополнительных оплачиваемых выходных дней</a:t>
                      </a:r>
                      <a:endParaRPr lang="ru-RU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  <a:tr h="378496">
                <a:tc>
                  <a:txBody>
                    <a:bodyPr/>
                    <a:lstStyle/>
                    <a:p>
                      <a:pPr marL="285750" indent="-285750" algn="l" fontAlgn="b">
                        <a:buFont typeface="Wingdings" pitchFamily="2" charset="2"/>
                        <a:buChar char="§"/>
                      </a:pPr>
                      <a:r>
                        <a:rPr lang="ru-RU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Копия </a:t>
                      </a:r>
                      <a:r>
                        <a:rPr lang="ru-RU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приказа о предоставлении дополнительных выходных дней для ухода за </a:t>
                      </a:r>
                      <a:r>
                        <a:rPr lang="ru-RU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детьми-инвалидами (заверенная </a:t>
                      </a:r>
                      <a:r>
                        <a:rPr lang="ru-RU" sz="1800" u="none" strike="noStrike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работодателем</a:t>
                      </a:r>
                      <a:r>
                        <a:rPr lang="ru-RU" sz="1800" u="none" strike="noStrike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9575" y="836613"/>
            <a:ext cx="8424863" cy="9239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возмещению расходов страхователя на оплату 4 дополнительных выходных дней по уходу за детьми-инвалидами и инвалидами с детства до достижения ими возраста 18 лет</a:t>
            </a:r>
          </a:p>
        </p:txBody>
      </p:sp>
      <p:pic>
        <p:nvPicPr>
          <p:cNvPr id="66570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00113" y="19050"/>
            <a:ext cx="8243887" cy="5847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altLang="ru-RU" dirty="0"/>
              <a:t>Представление оригиналов документов на бумажном носителе </a:t>
            </a:r>
          </a:p>
          <a:p>
            <a:pPr>
              <a:defRPr/>
            </a:pPr>
            <a:r>
              <a:rPr lang="ru-RU" altLang="ru-RU" dirty="0"/>
              <a:t>в территориальный орган Фонда с описью</a:t>
            </a:r>
          </a:p>
        </p:txBody>
      </p:sp>
      <p:sp>
        <p:nvSpPr>
          <p:cNvPr id="23" name="Пятиугольник 4"/>
          <p:cNvSpPr/>
          <p:nvPr/>
        </p:nvSpPr>
        <p:spPr>
          <a:xfrm>
            <a:off x="2339975" y="3213100"/>
            <a:ext cx="5167313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95288" y="2295525"/>
          <a:ext cx="8208962" cy="75406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208912"/>
              </a:tblGrid>
              <a:tr h="165591">
                <a:tc>
                  <a:txBody>
                    <a:bodyPr/>
                    <a:lstStyle/>
                    <a:p>
                      <a:pPr marL="342900" indent="-342900" algn="l" fontAlgn="b">
                        <a:buFont typeface="Wingdings" pitchFamily="2" charset="2"/>
                        <a:buChar char="§"/>
                      </a:pP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 страхователя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  <a:tr h="474214">
                <a:tc>
                  <a:txBody>
                    <a:bodyPr/>
                    <a:lstStyle/>
                    <a:p>
                      <a:pPr marL="342900" indent="-342900" algn="l" fontAlgn="b">
                        <a:buFont typeface="Wingdings" pitchFamily="2" charset="2"/>
                        <a:buChar char="§"/>
                      </a:pP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Справка о смерти, выданная органами ЗАГС</a:t>
                      </a:r>
                      <a:r>
                        <a:rPr lang="ru-RU" sz="18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оригинал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9575" y="836613"/>
            <a:ext cx="8424863" cy="8318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возмещению страхователю (работодателю) расходов на выплату социального пособия на погребение</a:t>
            </a:r>
          </a:p>
        </p:txBody>
      </p:sp>
      <p:pic>
        <p:nvPicPr>
          <p:cNvPr id="68615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00113" y="19050"/>
            <a:ext cx="8243887" cy="5847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altLang="ru-RU" dirty="0"/>
              <a:t>Представление оригиналов документов на бумажном носителе </a:t>
            </a:r>
          </a:p>
          <a:p>
            <a:pPr>
              <a:defRPr/>
            </a:pPr>
            <a:r>
              <a:rPr lang="ru-RU" altLang="ru-RU" dirty="0"/>
              <a:t>в территориальный орган Фонда с описью</a:t>
            </a:r>
          </a:p>
        </p:txBody>
      </p:sp>
      <p:sp>
        <p:nvSpPr>
          <p:cNvPr id="23" name="Пятиугольник 4"/>
          <p:cNvSpPr/>
          <p:nvPr/>
        </p:nvSpPr>
        <p:spPr>
          <a:xfrm>
            <a:off x="2339975" y="3213100"/>
            <a:ext cx="5167313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09575" y="1989138"/>
          <a:ext cx="7907338" cy="111601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907369"/>
              </a:tblGrid>
              <a:tr h="372004">
                <a:tc>
                  <a:txBody>
                    <a:bodyPr/>
                    <a:lstStyle/>
                    <a:p>
                      <a:pPr marL="342900" indent="-342900" algn="l" fontAlgn="b">
                        <a:buFont typeface="Wingdings" pitchFamily="2" charset="2"/>
                        <a:buChar char="§"/>
                      </a:pP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 страхователя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  <a:tr h="372004">
                <a:tc>
                  <a:txBody>
                    <a:bodyPr/>
                    <a:lstStyle/>
                    <a:p>
                      <a:pPr marL="342900" indent="-342900" algn="l" fontAlgn="b">
                        <a:buFont typeface="Wingdings" pitchFamily="2" charset="2"/>
                        <a:buChar char="§"/>
                      </a:pP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Справка о смерти, выданная органами ЗАГС - оригинал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  <a:tr h="372004">
                <a:tc>
                  <a:txBody>
                    <a:bodyPr/>
                    <a:lstStyle/>
                    <a:p>
                      <a:pPr marL="342900" indent="-342900" algn="l" fontAlgn="b">
                        <a:buFont typeface="Wingdings" pitchFamily="2" charset="2"/>
                        <a:buChar char="§"/>
                      </a:pP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Счет на оплату оказанных услуг - оригинал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</a:tbl>
          </a:graphicData>
        </a:graphic>
      </p:graphicFrame>
      <p:sp>
        <p:nvSpPr>
          <p:cNvPr id="70663" name="TextBox 6"/>
          <p:cNvSpPr txBox="1">
            <a:spLocks noChangeArrowheads="1"/>
          </p:cNvSpPr>
          <p:nvPr/>
        </p:nvSpPr>
        <p:spPr bwMode="auto">
          <a:xfrm>
            <a:off x="409575" y="836613"/>
            <a:ext cx="8424863" cy="646112"/>
          </a:xfrm>
          <a:prstGeom prst="rect">
            <a:avLst/>
          </a:prstGeom>
          <a:solidFill>
            <a:srgbClr val="EEB5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"/>
            <a:r>
              <a:rPr lang="ru-RU">
                <a:latin typeface="Times New Roman" pitchFamily="18" charset="0"/>
                <a:cs typeface="Times New Roman" pitchFamily="18" charset="0"/>
              </a:rPr>
              <a:t>По возмещению стоимости гарантированного перечня услуг по погребению  специализированной службе по вопросам похоронного дела</a:t>
            </a:r>
          </a:p>
        </p:txBody>
      </p:sp>
      <p:pic>
        <p:nvPicPr>
          <p:cNvPr id="70664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943100"/>
            <a:ext cx="6515100" cy="4475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altLang="ru-RU" sz="428" smtClean="0">
                <a:solidFill>
                  <a:srgbClr val="3494BA"/>
                </a:solidFill>
                <a:latin typeface="Corbel"/>
              </a:rPr>
              <a:t>,</a:t>
            </a:r>
            <a:endParaRPr lang="ru-RU" altLang="ru-RU" sz="428" dirty="0">
              <a:solidFill>
                <a:srgbClr val="3494BA"/>
              </a:solidFill>
              <a:latin typeface="Corbel"/>
            </a:endParaRPr>
          </a:p>
        </p:txBody>
      </p:sp>
      <p:sp>
        <p:nvSpPr>
          <p:cNvPr id="82947" name="AutoShape 10"/>
          <p:cNvSpPr>
            <a:spLocks noChangeArrowheads="1"/>
          </p:cNvSpPr>
          <p:nvPr/>
        </p:nvSpPr>
        <p:spPr bwMode="auto">
          <a:xfrm>
            <a:off x="2449513" y="3860800"/>
            <a:ext cx="4243387" cy="1042988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1279525" eaLnBrk="0" hangingPunct="0">
              <a:spcBef>
                <a:spcPct val="20000"/>
              </a:spcBef>
              <a:defRPr/>
            </a:pPr>
            <a:r>
              <a:rPr lang="ru-RU" altLang="ru-RU" sz="1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Страхователь</a:t>
            </a:r>
          </a:p>
          <a:p>
            <a:pPr algn="ctr" defTabSz="1279525" eaLnBrk="0" hangingPunct="0">
              <a:spcBef>
                <a:spcPct val="20000"/>
              </a:spcBef>
              <a:defRPr/>
            </a:pP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279525" eaLnBrk="0" hangingPunct="0">
              <a:spcBef>
                <a:spcPct val="20000"/>
              </a:spcBef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2 рабочих дней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дня получения указанных документов направляет их в региональное отделение</a:t>
            </a:r>
          </a:p>
        </p:txBody>
      </p:sp>
      <p:sp>
        <p:nvSpPr>
          <p:cNvPr id="82948" name="AutoShape 12"/>
          <p:cNvSpPr>
            <a:spLocks noChangeArrowheads="1"/>
          </p:cNvSpPr>
          <p:nvPr/>
        </p:nvSpPr>
        <p:spPr bwMode="auto">
          <a:xfrm>
            <a:off x="2063750" y="1773238"/>
            <a:ext cx="5029200" cy="1662112"/>
          </a:xfrm>
          <a:prstGeom prst="flowChartProcess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defTabSz="1279525" eaLnBrk="0" hangingPunct="0">
              <a:spcBef>
                <a:spcPct val="20000"/>
              </a:spcBef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279525" eaLnBrk="0" hangingPunct="0">
              <a:spcBef>
                <a:spcPct val="20000"/>
              </a:spcBef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Специализированная служба по вопросам похоронного дела</a:t>
            </a:r>
            <a:endParaRPr lang="ru-RU" altLang="ru-RU" sz="16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279525" eaLnBrk="0" hangingPunct="0">
              <a:spcBef>
                <a:spcPct val="20000"/>
              </a:spcBef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279525" eaLnBrk="0" hangingPunct="0">
              <a:spcBef>
                <a:spcPct val="20000"/>
              </a:spcBef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Заявление о возмещении расходов на выплату социального пособия на погребение, справка о смерти и соответствующий счет</a:t>
            </a: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7618413" y="3159125"/>
            <a:ext cx="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3" name="AutoShape 31"/>
          <p:cNvSpPr>
            <a:spLocks noChangeArrowheads="1"/>
          </p:cNvSpPr>
          <p:nvPr/>
        </p:nvSpPr>
        <p:spPr bwMode="auto">
          <a:xfrm>
            <a:off x="1751013" y="5294313"/>
            <a:ext cx="5700712" cy="942975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spcAft>
                <a:spcPts val="0"/>
              </a:spcAft>
              <a:buFontTx/>
              <a:buNone/>
              <a:defRPr/>
            </a:pPr>
            <a:r>
              <a:rPr lang="ru-RU" altLang="ru-RU" sz="1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Региональное отделение в </a:t>
            </a:r>
            <a:r>
              <a:rPr lang="ru-RU" altLang="ru-RU" sz="1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5 рабочих дней принимает решение </a:t>
            </a:r>
            <a:r>
              <a:rPr lang="ru-RU" altLang="ru-RU" sz="1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возмещении услуг по погребению и в течение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2 рабочих дней перечисляет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средства на счет специализированной службы</a:t>
            </a:r>
            <a:endParaRPr lang="ru-RU" altLang="ru-RU" sz="14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Line 38"/>
          <p:cNvSpPr>
            <a:spLocks noChangeShapeType="1"/>
          </p:cNvSpPr>
          <p:nvPr/>
        </p:nvSpPr>
        <p:spPr bwMode="auto">
          <a:xfrm>
            <a:off x="1909763" y="5319713"/>
            <a:ext cx="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2259" y="116632"/>
            <a:ext cx="8309419" cy="535531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Возмещение гарантированного перечня услуг по погребению специализированной службе по вопросам похоронного дела</a:t>
            </a:r>
            <a:endParaRPr lang="ru-RU" sz="1600" b="1" dirty="0">
              <a:ln w="3175">
                <a:noFill/>
                <a:miter lim="800000"/>
              </a:ln>
              <a:solidFill>
                <a:srgbClr val="2683C6">
                  <a:lumMod val="75000"/>
                </a:srgbClr>
              </a:solidFill>
              <a:effectLst>
                <a:glow rad="863600">
                  <a:sysClr val="window" lastClr="FFFFFF">
                    <a:alpha val="16000"/>
                  </a:sys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Line 37"/>
          <p:cNvSpPr>
            <a:spLocks noChangeShapeType="1"/>
          </p:cNvSpPr>
          <p:nvPr/>
        </p:nvSpPr>
        <p:spPr bwMode="auto">
          <a:xfrm>
            <a:off x="4572000" y="3435350"/>
            <a:ext cx="0" cy="425450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 flipH="1">
            <a:off x="4572000" y="4903788"/>
            <a:ext cx="6350" cy="390525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pic>
        <p:nvPicPr>
          <p:cNvPr id="72714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943100"/>
            <a:ext cx="6515100" cy="4475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altLang="ru-RU" sz="428" smtClean="0">
                <a:solidFill>
                  <a:srgbClr val="3494BA"/>
                </a:solidFill>
                <a:latin typeface="Corbel"/>
              </a:rPr>
              <a:t>,</a:t>
            </a:r>
            <a:endParaRPr lang="ru-RU" altLang="ru-RU" sz="428" dirty="0">
              <a:solidFill>
                <a:srgbClr val="3494BA"/>
              </a:solidFill>
              <a:latin typeface="Corbel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2414588" y="1408113"/>
            <a:ext cx="4243387" cy="601662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Страхователь</a:t>
            </a: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1717675" y="2225675"/>
            <a:ext cx="2776538" cy="911225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Согласовывает с </a:t>
            </a:r>
            <a:r>
              <a:rPr lang="ru-RU" alt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отделением </a:t>
            </a: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Фонда сумму средств, направляемых на предупредительные меры 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1993900" y="4759325"/>
            <a:ext cx="5170488" cy="830263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Региональное отделение </a:t>
            </a:r>
            <a:r>
              <a:rPr lang="ru-RU" alt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5 рабочих дней принимает решение о возмещении расходов и производит перечисление средств </a:t>
            </a:r>
            <a:r>
              <a:rPr lang="ru-RU" alt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расчетный счет страхователя</a:t>
            </a:r>
            <a:endParaRPr lang="ru-RU" altLang="ru-RU" sz="14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4762500" y="2239963"/>
            <a:ext cx="2738438" cy="896937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Оплачивает предупредительные меры за счет собственных средств</a:t>
            </a: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7618413" y="2506663"/>
            <a:ext cx="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3" name="AutoShape 31"/>
          <p:cNvSpPr>
            <a:spLocks noChangeArrowheads="1"/>
          </p:cNvSpPr>
          <p:nvPr/>
        </p:nvSpPr>
        <p:spPr bwMode="auto">
          <a:xfrm>
            <a:off x="1733550" y="3290888"/>
            <a:ext cx="5783263" cy="998537"/>
          </a:xfrm>
          <a:prstGeom prst="flowChartProcess">
            <a:avLst/>
          </a:prstGeom>
          <a:ln>
            <a:headEnd/>
            <a:tailEnd/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defTabSz="1279525">
              <a:spcBef>
                <a:spcPct val="20000"/>
              </a:spcBef>
              <a:buChar char="•"/>
              <a:defRPr sz="4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279525">
              <a:spcBef>
                <a:spcPct val="20000"/>
              </a:spcBef>
              <a:buChar char="–"/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279525">
              <a:spcBef>
                <a:spcPct val="20000"/>
              </a:spcBef>
              <a:buChar char="•"/>
              <a:defRPr sz="3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279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279525">
              <a:spcBef>
                <a:spcPct val="20000"/>
              </a:spcBef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27952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Обращается с заявлением о возмещении произведенных расходов с предоставлением </a:t>
            </a:r>
            <a:r>
              <a:rPr lang="ru-RU" alt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документов, </a:t>
            </a:r>
            <a:r>
              <a:rPr lang="ru-RU" alt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подтверждающих произведенные </a:t>
            </a:r>
            <a:r>
              <a:rPr lang="ru-RU" alt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расходы, </a:t>
            </a:r>
            <a:r>
              <a:rPr lang="ru-RU" altLang="ru-RU" sz="1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15 декабря </a:t>
            </a:r>
            <a:r>
              <a:rPr lang="ru-RU" altLang="ru-RU" sz="1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текущего </a:t>
            </a:r>
            <a:r>
              <a:rPr lang="ru-RU" altLang="ru-RU" sz="14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</p:txBody>
      </p:sp>
      <p:sp>
        <p:nvSpPr>
          <p:cNvPr id="14" name="Line 32"/>
          <p:cNvSpPr>
            <a:spLocks noChangeShapeType="1"/>
          </p:cNvSpPr>
          <p:nvPr/>
        </p:nvSpPr>
        <p:spPr bwMode="auto">
          <a:xfrm>
            <a:off x="3060700" y="2009775"/>
            <a:ext cx="0" cy="201613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5" name="Line 33"/>
          <p:cNvSpPr>
            <a:spLocks noChangeShapeType="1"/>
          </p:cNvSpPr>
          <p:nvPr/>
        </p:nvSpPr>
        <p:spPr bwMode="auto">
          <a:xfrm>
            <a:off x="5919788" y="2009775"/>
            <a:ext cx="0" cy="215900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6" name="Line 34"/>
          <p:cNvSpPr>
            <a:spLocks noChangeShapeType="1"/>
          </p:cNvSpPr>
          <p:nvPr/>
        </p:nvSpPr>
        <p:spPr bwMode="auto">
          <a:xfrm>
            <a:off x="3060700" y="3136900"/>
            <a:ext cx="0" cy="153988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7" name="Line 35"/>
          <p:cNvSpPr>
            <a:spLocks noChangeShapeType="1"/>
          </p:cNvSpPr>
          <p:nvPr/>
        </p:nvSpPr>
        <p:spPr bwMode="auto">
          <a:xfrm>
            <a:off x="5922963" y="3136900"/>
            <a:ext cx="0" cy="153988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8" name="Line 37"/>
          <p:cNvSpPr>
            <a:spLocks noChangeShapeType="1"/>
          </p:cNvSpPr>
          <p:nvPr/>
        </p:nvSpPr>
        <p:spPr bwMode="auto">
          <a:xfrm>
            <a:off x="4630738" y="4289425"/>
            <a:ext cx="6350" cy="469900"/>
          </a:xfrm>
          <a:prstGeom prst="line">
            <a:avLst/>
          </a:prstGeom>
          <a:noFill/>
          <a:ln w="9525">
            <a:solidFill>
              <a:srgbClr val="2A63A8"/>
            </a:solidFill>
            <a:round/>
            <a:headEnd/>
            <a:tailEnd type="triangle" w="med" len="med"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9" name="Line 38"/>
          <p:cNvSpPr>
            <a:spLocks noChangeShapeType="1"/>
          </p:cNvSpPr>
          <p:nvPr/>
        </p:nvSpPr>
        <p:spPr bwMode="auto">
          <a:xfrm>
            <a:off x="1909763" y="4667250"/>
            <a:ext cx="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4544" y="44624"/>
            <a:ext cx="9144000" cy="535531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altLang="ru-RU" sz="1600" b="1" dirty="0" smtClean="0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Возмещение  расходов  на предупредительные  меры по сокращению  производственного травматизма</a:t>
            </a:r>
            <a:endParaRPr lang="ru-RU" sz="1600" b="1" dirty="0">
              <a:ln w="3175">
                <a:noFill/>
                <a:miter lim="800000"/>
              </a:ln>
              <a:solidFill>
                <a:srgbClr val="2683C6">
                  <a:lumMod val="75000"/>
                </a:srgbClr>
              </a:solidFill>
              <a:effectLst>
                <a:glow rad="863600">
                  <a:sysClr val="window" lastClr="FFFFFF">
                    <a:alpha val="16000"/>
                  </a:sys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3743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900113" y="19050"/>
            <a:ext cx="8243887" cy="58477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600" b="1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altLang="ru-RU" dirty="0"/>
              <a:t>Представление оригиналов документов на бумажном носителе </a:t>
            </a:r>
          </a:p>
          <a:p>
            <a:pPr>
              <a:defRPr/>
            </a:pPr>
            <a:r>
              <a:rPr lang="ru-RU" altLang="ru-RU" dirty="0"/>
              <a:t>в территориальный орган Фонда с описью</a:t>
            </a:r>
          </a:p>
        </p:txBody>
      </p:sp>
      <p:sp>
        <p:nvSpPr>
          <p:cNvPr id="23" name="Пятиугольник 4"/>
          <p:cNvSpPr/>
          <p:nvPr/>
        </p:nvSpPr>
        <p:spPr>
          <a:xfrm>
            <a:off x="2339975" y="3213100"/>
            <a:ext cx="5167313" cy="12192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537815" tIns="129540" rIns="241808" bIns="129540" spcCol="1270" anchor="ctr"/>
          <a:lstStyle/>
          <a:p>
            <a:pPr algn="ctr" defTabSz="1511300" fontAlgn="auto">
              <a:lnSpc>
                <a:spcPct val="90000"/>
              </a:lnSpc>
              <a:spcAft>
                <a:spcPct val="35000"/>
              </a:spcAft>
              <a:defRPr/>
            </a:pPr>
            <a:endParaRPr lang="ru-RU" sz="3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5900" y="2565400"/>
          <a:ext cx="8618538" cy="231933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618975"/>
              </a:tblGrid>
              <a:tr h="387224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Заявление страхователя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  <a:tr h="1901791">
                <a:tc>
                  <a:txBody>
                    <a:bodyPr/>
                    <a:lstStyle/>
                    <a:p>
                      <a:pPr marL="285750" indent="-285750" algn="l" fontAlgn="b">
                        <a:lnSpc>
                          <a:spcPct val="15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Документы, подтверждающие произведенные расходы.</a:t>
                      </a:r>
                    </a:p>
                    <a:p>
                      <a:pPr marL="285750" indent="-285750" algn="l" fontAlgn="b">
                        <a:lnSpc>
                          <a:spcPct val="100000"/>
                        </a:lnSpc>
                        <a:buFont typeface="Wingdings" pitchFamily="2" charset="2"/>
                        <a:buChar char="§"/>
                      </a:pPr>
                      <a:r>
                        <a:rPr lang="ru-RU" sz="18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расходов, которые могут быть возмещены из бюджета ФСС, перечислены в Правилах финансового обеспечения предупредительных мер </a:t>
                      </a:r>
                      <a:r>
                        <a:rPr lang="ru-RU" sz="180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(Приказ Министерства труда и социальной защиты Российской Федерации от 10.12.2012 № 580н)</a:t>
                      </a:r>
                      <a:endParaRPr lang="ru-RU" sz="180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18" marR="6218" marT="6218" marB="0" anchor="b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09575" y="836613"/>
            <a:ext cx="8424863" cy="12001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возмещению расходов страхователя на предупредительные меры по сокращению производственного травматизма и профессиональных заболеваний работников</a:t>
            </a:r>
          </a:p>
        </p:txBody>
      </p:sp>
      <p:pic>
        <p:nvPicPr>
          <p:cNvPr id="74759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5"/>
          <p:cNvSpPr txBox="1">
            <a:spLocks noChangeArrowheads="1"/>
          </p:cNvSpPr>
          <p:nvPr/>
        </p:nvSpPr>
        <p:spPr bwMode="auto">
          <a:xfrm>
            <a:off x="20638" y="111125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2A63A8"/>
                </a:solidFill>
                <a:latin typeface="Verdana" pitchFamily="34" charset="0"/>
              </a:rPr>
              <a:t>Основные документы</a:t>
            </a:r>
          </a:p>
        </p:txBody>
      </p:sp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395288" y="981075"/>
            <a:ext cx="8640762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Постановление Правительства РФ от 21.04.2011 № 294 «Положение об особенностях назначения и выплаты в 2012 - 2020 годах застрахованным лицам страхового обеспечения по обязательному социальному страхованию на случай временной нетрудоспособности и в связи с материнством и иных выплат в субъектах Российской Федерации, участвующих в реализации пилотного проекта»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395288" y="2886075"/>
            <a:ext cx="8569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Приказ Фонда социального страхования РФ от 24.11.2017 № 579 «Об утверждении форм реестров сведений, необходимых для назначения и выплаты соответствующего вида пособия, и порядков их заполнения»</a:t>
            </a:r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341313" y="4114800"/>
            <a:ext cx="85693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Приказ Фонда социального страхования РФ от 24.11.2017 № 578 «Об утверждении форм документов, применяемых для выплаты в 2012 - 2019 годах страхового обеспечения и иных выплат в субъектах Российской Федерации, участвующих в реализации пилотного проекта, предусматривающего назначение и выплату застрахованным лицам страхового обеспечения по обязательному социальному страхованию на случай временной нетрудоспособности и в связи с материнством и по обязательному социальному страхованию от несчастных случаев на производстве и профессиональных заболеваний, иных выплат и расходов территориальными органами Фонда социального страхования Российской Федерации»</a:t>
            </a:r>
          </a:p>
          <a:p>
            <a:pPr algn="just"/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4675" y="693738"/>
            <a:ext cx="4687888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2" name="TextBox 3"/>
          <p:cNvSpPr txBox="1">
            <a:spLocks noChangeArrowheads="1"/>
          </p:cNvSpPr>
          <p:nvPr/>
        </p:nvSpPr>
        <p:spPr bwMode="auto">
          <a:xfrm>
            <a:off x="396875" y="836613"/>
            <a:ext cx="3832225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Форма заявления утверждена Приказом Министерства здравоохранения и социального развития Российской Федерации от 11.07.2011 № 709н «Об утверждении форм заявления о возмещении в 2012 и 2013 годах страхователю,  зарегистрированному в территориальных органах Фонда социального страхования российской Федерации, находящихся на территории субъектов Российской Федерации, участвующих в реализации пилотного проекта, произведенных расходов на оплату предупредительных мер по сокращению производственного травматизма и профессиональных заболеваний работников и санаторно-курортного лечения работников, занятых на работах со вредными и (или) опасными производственными факторами»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44624"/>
            <a:ext cx="8532440" cy="58477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 smtClean="0">
                <a:ln w="3175">
                  <a:noFill/>
                  <a:miter lim="800000"/>
                </a:ln>
                <a:solidFill>
                  <a:srgbClr val="2683C6">
                    <a:lumMod val="75000"/>
                  </a:srgb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Заявление о возмещении расходов на оплату предупредительных мер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6804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5" name="Picture 2" descr="C:\Users\aea\Downloads\qr-code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5538" y="479742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Прямоугольник 1"/>
          <p:cNvSpPr>
            <a:spLocks noChangeArrowheads="1"/>
          </p:cNvSpPr>
          <p:nvPr/>
        </p:nvSpPr>
        <p:spPr bwMode="auto">
          <a:xfrm>
            <a:off x="539750" y="2492375"/>
            <a:ext cx="81819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latin typeface="Times New Roman" pitchFamily="18" charset="0"/>
                <a:cs typeface="Times New Roman" pitchFamily="18" charset="0"/>
              </a:rPr>
              <a:t>Заключительная часть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7826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Объект 2"/>
          <p:cNvSpPr txBox="1">
            <a:spLocks/>
          </p:cNvSpPr>
          <p:nvPr/>
        </p:nvSpPr>
        <p:spPr bwMode="auto">
          <a:xfrm>
            <a:off x="88900" y="1412875"/>
            <a:ext cx="902335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01.01.2021  уплата страховых взносов </a:t>
            </a:r>
            <a:r>
              <a:rPr lang="ru-RU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по соответствующему виду обязательного социального страхования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осуществляется в установленном порядке в полном объеме без уменьшения на сумму расходов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«Зачетный принцип» уплаты страховых взносов не действует.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ru-RU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§"/>
            </a:pP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01.01.2021 </a:t>
            </a:r>
            <a:r>
              <a:rPr lang="ru-RU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расходы в форме 4-ФСС не отражаются 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1400" i="1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      (Приказ ФСС РФ от 28.03.2017 № 114,  Приказ ФСС РФ от 26.09.2016 № 381).</a:t>
            </a: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§"/>
            </a:pPr>
            <a:endParaRPr lang="ru-RU" b="1" u="sng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01.01.2021 </a:t>
            </a:r>
            <a:r>
              <a:rPr lang="ru-RU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расходы в Приложении 2 таблицы 1 Расчета по страховым взносам (РСВ) не отражаются (п. 10.2, п.10.12 Приказа ФНС России от 18.09.2019 N ММВ-7-11/470@).</a:t>
            </a:r>
            <a:endParaRPr lang="ru-RU" b="1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  <a:buFont typeface="Wingdings" pitchFamily="2" charset="2"/>
              <a:buChar char="ü"/>
            </a:pPr>
            <a:endParaRPr lang="ru-RU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ct val="20000"/>
              </a:spcBef>
            </a:pPr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11560" y="814359"/>
            <a:ext cx="6929292" cy="603682"/>
          </a:xfrm>
          <a:prstGeom prst="rect">
            <a:avLst/>
          </a:prstGeom>
          <a:noFill/>
          <a:effectLst>
            <a:glow rad="127000">
              <a:srgbClr val="3494BA">
                <a:alpha val="40000"/>
              </a:srgbClr>
            </a:glow>
          </a:effectLst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kern="1200" baseline="0">
                <a:ln w="3175">
                  <a:noFill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863600">
                    <a:schemeClr val="bg1">
                      <a:alpha val="16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ru-RU" sz="2400" b="1" dirty="0">
              <a:solidFill>
                <a:srgbClr val="2A63A8"/>
              </a:solidFill>
              <a:effectLst>
                <a:glow rad="863600">
                  <a:sysClr val="window" lastClr="FFFFFF">
                    <a:alpha val="16000"/>
                  </a:sys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876" name="Прямоугольник 7"/>
          <p:cNvSpPr>
            <a:spLocks noChangeArrowheads="1"/>
          </p:cNvSpPr>
          <p:nvPr/>
        </p:nvSpPr>
        <p:spPr bwMode="auto">
          <a:xfrm>
            <a:off x="107950" y="2852738"/>
            <a:ext cx="9036050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ru-RU">
                <a:solidFill>
                  <a:srgbClr val="2E75B6"/>
                </a:solidFill>
                <a:latin typeface="Times New Roman" pitchFamily="18" charset="0"/>
                <a:cs typeface="Times New Roman" pitchFamily="18" charset="0"/>
              </a:rPr>
              <a:t>За непредставление документов, недостоверность либо сокрытие сведений.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ru-RU">
              <a:solidFill>
                <a:srgbClr val="2E75B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>
                <a:solidFill>
                  <a:srgbClr val="2E75B6"/>
                </a:solidFill>
                <a:latin typeface="Times New Roman" pitchFamily="18" charset="0"/>
                <a:cs typeface="Times New Roman" pitchFamily="18" charset="0"/>
              </a:rPr>
              <a:t>Расходы, излишне понесенные страховщиком в связи с сокрытием или недостоверностью представленных страхователем сведений, подлежат возмещению страхователем в соответствии с законодательством РФ.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ru-RU" altLang="ru-RU">
              <a:solidFill>
                <a:srgbClr val="2E75B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ru-RU" altLang="ru-RU">
                <a:solidFill>
                  <a:srgbClr val="2E75B6"/>
                </a:solidFill>
                <a:latin typeface="Times New Roman" pitchFamily="18" charset="0"/>
                <a:cs typeface="Times New Roman" pitchFamily="18" charset="0"/>
              </a:rPr>
              <a:t>Непредставление в установленный законодательством РФ о страховых взносах срок либо отказ от представления в орган  внебюджетного фонда, осуществляющий контроль, документов и (или) иных сведений, либо предоставление таких сведений в неполном объеме или в искаженном виде.</a:t>
            </a:r>
            <a:endParaRPr lang="ru-RU" sz="240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2864"/>
            <a:ext cx="9144000" cy="3416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b="1" dirty="0" smtClean="0">
                <a:ln w="3175">
                  <a:noFill/>
                  <a:miter lim="800000"/>
                </a:ln>
                <a:solidFill>
                  <a:srgbClr val="2A63A8"/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Ответственность страхователя</a:t>
            </a:r>
            <a:endParaRPr lang="ru-RU" b="1" dirty="0">
              <a:ln w="3175">
                <a:noFill/>
                <a:miter lim="800000"/>
              </a:ln>
              <a:solidFill>
                <a:srgbClr val="2A63A8"/>
              </a:solidFill>
              <a:effectLst>
                <a:glow rad="863600">
                  <a:sysClr val="window" lastClr="FFFFFF">
                    <a:alpha val="16000"/>
                  </a:sysClr>
                </a:glo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9878" name="TextBox 1"/>
          <p:cNvSpPr txBox="1">
            <a:spLocks noChangeArrowheads="1"/>
          </p:cNvSpPr>
          <p:nvPr/>
        </p:nvSpPr>
        <p:spPr bwMode="auto">
          <a:xfrm>
            <a:off x="971550" y="1052513"/>
            <a:ext cx="77771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Часть 4 статьи 15.33 КОАП</a:t>
            </a:r>
            <a:r>
              <a:rPr lang="ru-RU" alt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влечет наложение административного штрафа на должностных лиц </a:t>
            </a:r>
            <a:r>
              <a:rPr lang="ru-RU" alt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размере от 300 до 500 рублей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7987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857250" y="25400"/>
            <a:ext cx="8315325" cy="8402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ru-RU"/>
            </a:defPPr>
            <a:lvl1pPr algn="ctr" eaLnBrk="1" fontAlgn="auto" hangingPunct="1">
              <a:lnSpc>
                <a:spcPct val="90000"/>
              </a:lnSpc>
              <a:spcAft>
                <a:spcPts val="0"/>
              </a:spcAft>
              <a:defRPr sz="2000" b="1">
                <a:ln w="3175">
                  <a:noFill/>
                  <a:miter lim="800000"/>
                </a:ln>
                <a:solidFill>
                  <a:srgbClr val="2A63A8"/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pitchFamily="34" charset="0"/>
              </a:defRPr>
            </a:lvl9pPr>
          </a:lstStyle>
          <a:p>
            <a:pPr>
              <a:defRPr/>
            </a:pPr>
            <a:r>
              <a:rPr lang="ru-RU" altLang="ru-RU" sz="1800" dirty="0"/>
              <a:t>Страхователь </a:t>
            </a:r>
            <a:r>
              <a:rPr lang="ru-RU" altLang="ru-RU" sz="1800" u="sng" dirty="0"/>
              <a:t>не</a:t>
            </a:r>
            <a:r>
              <a:rPr lang="ru-RU" altLang="ru-RU" sz="1800" dirty="0"/>
              <a:t> представляет в территориальное отделение Фонда заявление и документы, </a:t>
            </a:r>
            <a:endParaRPr lang="ru-RU" altLang="ru-RU" sz="1800" dirty="0" smtClean="0"/>
          </a:p>
          <a:p>
            <a:pPr>
              <a:defRPr/>
            </a:pPr>
            <a:r>
              <a:rPr lang="ru-RU" altLang="ru-RU" sz="1800" dirty="0" smtClean="0"/>
              <a:t>подтверждающие </a:t>
            </a:r>
            <a:r>
              <a:rPr lang="ru-RU" altLang="ru-RU" sz="1800" dirty="0"/>
              <a:t>право на пособия в случаях:</a:t>
            </a: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9275" y="1341438"/>
            <a:ext cx="8208963" cy="40036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  <a:tabLst>
                <a:tab pos="474663" algn="l"/>
                <a:tab pos="579438" algn="l"/>
                <a:tab pos="1028700" algn="l"/>
                <a:tab pos="1477963" algn="l"/>
                <a:tab pos="1927225" algn="l"/>
                <a:tab pos="2376488" algn="l"/>
                <a:tab pos="2825750" algn="l"/>
                <a:tab pos="3275013" algn="l"/>
                <a:tab pos="3724275" algn="l"/>
                <a:tab pos="4173538" algn="l"/>
                <a:tab pos="4622800" algn="l"/>
                <a:tab pos="5072063" algn="l"/>
                <a:tab pos="5521325" algn="l"/>
                <a:tab pos="5970588" algn="l"/>
                <a:tab pos="6419850" algn="l"/>
                <a:tab pos="6869113" algn="l"/>
                <a:tab pos="7318375" algn="l"/>
                <a:tab pos="7767638" algn="l"/>
                <a:tab pos="8216900" algn="l"/>
                <a:tab pos="8666163" algn="l"/>
                <a:tab pos="9115425" algn="l"/>
                <a:tab pos="9410700" algn="l"/>
                <a:tab pos="10134600" algn="l"/>
                <a:tab pos="10858500" algn="l"/>
              </a:tabLst>
              <a:defRPr/>
            </a:pPr>
            <a:r>
              <a:rPr lang="ru-RU" dirty="0">
                <a:solidFill>
                  <a:srgbClr val="2A63A8"/>
                </a:solidFill>
                <a:latin typeface="Times New Roman" panose="02020603050405020304" pitchFamily="18" charset="0"/>
                <a:cs typeface="Times New Roman" pitchFamily="18" charset="0"/>
              </a:rPr>
              <a:t>если </a:t>
            </a:r>
            <a:r>
              <a:rPr lang="ru-RU" u="sng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застрахованным лицом пропущены сроки обращения за пособиями</a:t>
            </a:r>
            <a:r>
              <a:rPr lang="ru-RU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 по временной нетрудоспособности, по беременности и родам, ежемесячным пособием по уходу за ребенком и отсутствуют документы, подтверждающие уважительность причины пропуска этих сроков; </a:t>
            </a:r>
          </a:p>
          <a:p>
            <a:pPr marL="342900" indent="-342900" algn="just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  <a:tabLst>
                <a:tab pos="474663" algn="l"/>
                <a:tab pos="579438" algn="l"/>
                <a:tab pos="1028700" algn="l"/>
                <a:tab pos="1477963" algn="l"/>
                <a:tab pos="1927225" algn="l"/>
                <a:tab pos="2376488" algn="l"/>
                <a:tab pos="2825750" algn="l"/>
                <a:tab pos="3275013" algn="l"/>
                <a:tab pos="3724275" algn="l"/>
                <a:tab pos="4173538" algn="l"/>
                <a:tab pos="4622800" algn="l"/>
                <a:tab pos="5072063" algn="l"/>
                <a:tab pos="5521325" algn="l"/>
                <a:tab pos="5970588" algn="l"/>
                <a:tab pos="6419850" algn="l"/>
                <a:tab pos="6869113" algn="l"/>
                <a:tab pos="7318375" algn="l"/>
                <a:tab pos="7767638" algn="l"/>
                <a:tab pos="8216900" algn="l"/>
                <a:tab pos="8666163" algn="l"/>
                <a:tab pos="9115425" algn="l"/>
                <a:tab pos="9410700" algn="l"/>
                <a:tab pos="10134600" algn="l"/>
                <a:tab pos="10858500" algn="l"/>
              </a:tabLst>
              <a:defRPr/>
            </a:pPr>
            <a:endParaRPr lang="ru-RU" dirty="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  <a:tabLst>
                <a:tab pos="474663" algn="l"/>
                <a:tab pos="579438" algn="l"/>
                <a:tab pos="1028700" algn="l"/>
                <a:tab pos="1477963" algn="l"/>
                <a:tab pos="1927225" algn="l"/>
                <a:tab pos="2376488" algn="l"/>
                <a:tab pos="2825750" algn="l"/>
                <a:tab pos="3275013" algn="l"/>
                <a:tab pos="3724275" algn="l"/>
                <a:tab pos="4173538" algn="l"/>
                <a:tab pos="4622800" algn="l"/>
                <a:tab pos="5072063" algn="l"/>
                <a:tab pos="5521325" algn="l"/>
                <a:tab pos="5970588" algn="l"/>
                <a:tab pos="6419850" algn="l"/>
                <a:tab pos="6869113" algn="l"/>
                <a:tab pos="7318375" algn="l"/>
                <a:tab pos="7767638" algn="l"/>
                <a:tab pos="8216900" algn="l"/>
                <a:tab pos="8666163" algn="l"/>
                <a:tab pos="9115425" algn="l"/>
                <a:tab pos="9410700" algn="l"/>
                <a:tab pos="10134600" algn="l"/>
                <a:tab pos="10858500" algn="l"/>
              </a:tabLst>
              <a:defRPr/>
            </a:pPr>
            <a:r>
              <a:rPr lang="ru-RU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u="sng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застрахованным лицом пропущен срок обращения</a:t>
            </a:r>
            <a:r>
              <a:rPr lang="ru-RU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 за единовременным пособием, вставшим на учет в ранние сроки беременности, за единовременным пособием при рождении ребенка;</a:t>
            </a:r>
          </a:p>
          <a:p>
            <a:pPr algn="just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tabLst>
                <a:tab pos="474663" algn="l"/>
                <a:tab pos="579438" algn="l"/>
                <a:tab pos="1028700" algn="l"/>
                <a:tab pos="1477963" algn="l"/>
                <a:tab pos="1927225" algn="l"/>
                <a:tab pos="2376488" algn="l"/>
                <a:tab pos="2825750" algn="l"/>
                <a:tab pos="3275013" algn="l"/>
                <a:tab pos="3724275" algn="l"/>
                <a:tab pos="4173538" algn="l"/>
                <a:tab pos="4622800" algn="l"/>
                <a:tab pos="5072063" algn="l"/>
                <a:tab pos="5521325" algn="l"/>
                <a:tab pos="5970588" algn="l"/>
                <a:tab pos="6419850" algn="l"/>
                <a:tab pos="6869113" algn="l"/>
                <a:tab pos="7318375" algn="l"/>
                <a:tab pos="7767638" algn="l"/>
                <a:tab pos="8216900" algn="l"/>
                <a:tab pos="8666163" algn="l"/>
                <a:tab pos="9115425" algn="l"/>
                <a:tab pos="9410700" algn="l"/>
                <a:tab pos="10134600" algn="l"/>
                <a:tab pos="10858500" algn="l"/>
              </a:tabLst>
              <a:defRPr/>
            </a:pPr>
            <a:r>
              <a:rPr lang="ru-RU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just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  <a:tabLst>
                <a:tab pos="474663" algn="l"/>
                <a:tab pos="579438" algn="l"/>
                <a:tab pos="1028700" algn="l"/>
                <a:tab pos="1477963" algn="l"/>
                <a:tab pos="1927225" algn="l"/>
                <a:tab pos="2376488" algn="l"/>
                <a:tab pos="2825750" algn="l"/>
                <a:tab pos="3275013" algn="l"/>
                <a:tab pos="3724275" algn="l"/>
                <a:tab pos="4173538" algn="l"/>
                <a:tab pos="4622800" algn="l"/>
                <a:tab pos="5072063" algn="l"/>
                <a:tab pos="5521325" algn="l"/>
                <a:tab pos="5970588" algn="l"/>
                <a:tab pos="6419850" algn="l"/>
                <a:tab pos="6869113" algn="l"/>
                <a:tab pos="7318375" algn="l"/>
                <a:tab pos="7767638" algn="l"/>
                <a:tab pos="8216900" algn="l"/>
                <a:tab pos="8666163" algn="l"/>
                <a:tab pos="9115425" algn="l"/>
                <a:tab pos="9410700" algn="l"/>
                <a:tab pos="10134600" algn="l"/>
                <a:tab pos="10858500" algn="l"/>
              </a:tabLst>
              <a:defRPr/>
            </a:pPr>
            <a:r>
              <a:rPr lang="ru-RU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u="sng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получателем пособия на погребение пропущен срок обращения</a:t>
            </a:r>
            <a:r>
              <a:rPr lang="ru-RU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 к страхователю за выплатой социального пособия на погребение;</a:t>
            </a:r>
          </a:p>
          <a:p>
            <a:pPr marL="342900" indent="-342900" algn="just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  <a:tabLst>
                <a:tab pos="474663" algn="l"/>
                <a:tab pos="579438" algn="l"/>
                <a:tab pos="1028700" algn="l"/>
                <a:tab pos="1477963" algn="l"/>
                <a:tab pos="1927225" algn="l"/>
                <a:tab pos="2376488" algn="l"/>
                <a:tab pos="2825750" algn="l"/>
                <a:tab pos="3275013" algn="l"/>
                <a:tab pos="3724275" algn="l"/>
                <a:tab pos="4173538" algn="l"/>
                <a:tab pos="4622800" algn="l"/>
                <a:tab pos="5072063" algn="l"/>
                <a:tab pos="5521325" algn="l"/>
                <a:tab pos="5970588" algn="l"/>
                <a:tab pos="6419850" algn="l"/>
                <a:tab pos="6869113" algn="l"/>
                <a:tab pos="7318375" algn="l"/>
                <a:tab pos="7767638" algn="l"/>
                <a:tab pos="8216900" algn="l"/>
                <a:tab pos="8666163" algn="l"/>
                <a:tab pos="9115425" algn="l"/>
                <a:tab pos="9410700" algn="l"/>
                <a:tab pos="10134600" algn="l"/>
                <a:tab pos="10858500" algn="l"/>
              </a:tabLst>
              <a:defRPr/>
            </a:pPr>
            <a:endParaRPr lang="ru-RU" dirty="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itchFamily="2" charset="2"/>
              <a:buChar char="§"/>
              <a:tabLst>
                <a:tab pos="474663" algn="l"/>
                <a:tab pos="579438" algn="l"/>
                <a:tab pos="1028700" algn="l"/>
                <a:tab pos="1477963" algn="l"/>
                <a:tab pos="1927225" algn="l"/>
                <a:tab pos="2376488" algn="l"/>
                <a:tab pos="2825750" algn="l"/>
                <a:tab pos="3275013" algn="l"/>
                <a:tab pos="3724275" algn="l"/>
                <a:tab pos="4173538" algn="l"/>
                <a:tab pos="4622800" algn="l"/>
                <a:tab pos="5072063" algn="l"/>
                <a:tab pos="5521325" algn="l"/>
                <a:tab pos="5970588" algn="l"/>
                <a:tab pos="6419850" algn="l"/>
                <a:tab pos="6869113" algn="l"/>
                <a:tab pos="7318375" algn="l"/>
                <a:tab pos="7767638" algn="l"/>
                <a:tab pos="8216900" algn="l"/>
                <a:tab pos="8666163" algn="l"/>
                <a:tab pos="9115425" algn="l"/>
                <a:tab pos="9410700" algn="l"/>
                <a:tab pos="10134600" algn="l"/>
                <a:tab pos="10858500" algn="l"/>
              </a:tabLst>
              <a:defRPr/>
            </a:pPr>
            <a:r>
              <a:rPr lang="ru-RU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u="sng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специализированной службой по вопросам похоронного дела пропущен срок обращения</a:t>
            </a:r>
            <a:r>
              <a:rPr lang="ru-RU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 за возмещением стоимости услуг.</a:t>
            </a:r>
          </a:p>
          <a:p>
            <a:pPr algn="just" fontAlgn="auto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tabLst>
                <a:tab pos="474663" algn="l"/>
                <a:tab pos="579438" algn="l"/>
                <a:tab pos="1028700" algn="l"/>
                <a:tab pos="1477963" algn="l"/>
                <a:tab pos="1927225" algn="l"/>
                <a:tab pos="2376488" algn="l"/>
                <a:tab pos="2825750" algn="l"/>
                <a:tab pos="3275013" algn="l"/>
                <a:tab pos="3724275" algn="l"/>
                <a:tab pos="4173538" algn="l"/>
                <a:tab pos="4622800" algn="l"/>
                <a:tab pos="5072063" algn="l"/>
                <a:tab pos="5521325" algn="l"/>
                <a:tab pos="5970588" algn="l"/>
                <a:tab pos="6419850" algn="l"/>
                <a:tab pos="6869113" algn="l"/>
                <a:tab pos="7318375" algn="l"/>
                <a:tab pos="7767638" algn="l"/>
                <a:tab pos="8216900" algn="l"/>
                <a:tab pos="8666163" algn="l"/>
                <a:tab pos="9115425" algn="l"/>
                <a:tab pos="9410700" algn="l"/>
                <a:tab pos="10134600" algn="l"/>
                <a:tab pos="10858500" algn="l"/>
              </a:tabLst>
              <a:defRPr/>
            </a:pPr>
            <a:endParaRPr lang="ru-RU" sz="2000" dirty="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11188" y="1196975"/>
            <a:ext cx="8137525" cy="4246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kern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 и выплата пособий работающим гражданам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b="1" kern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kern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удержание и перечисление НДФЛ (без учёта стандартных налоговых вычетов)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b="1" kern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kern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выдача справок 2-НДФЛ </a:t>
            </a:r>
            <a:r>
              <a:rPr lang="ru-RU" kern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запросу физического лица)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kern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kern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выдача справок о доходах для субсидий и т.п.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b="1" kern="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b="1" kern="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удержание алиментов из сумм назначенных пособий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altLang="ru-RU" b="1" kern="0" dirty="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altLang="ru-RU" kern="0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В соответствии с п. 9 Постановления Правительства Российской Федерации от 21.04.2011 № 294 </a:t>
            </a:r>
            <a:r>
              <a:rPr lang="ru-RU" altLang="ru-RU" b="1" kern="0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начисленные суммы пособий, не полученные в связи со смертью застрахованного лица, выплачиваются в порядке, установленном гражданским законодательством Российской Федерации. </a:t>
            </a:r>
            <a:endParaRPr lang="ru-RU" kern="0" dirty="0">
              <a:solidFill>
                <a:srgbClr val="2A63A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22" name="Прямоугольник 5"/>
          <p:cNvSpPr>
            <a:spLocks noChangeArrowheads="1"/>
          </p:cNvSpPr>
          <p:nvPr/>
        </p:nvSpPr>
        <p:spPr bwMode="auto">
          <a:xfrm>
            <a:off x="107950" y="4445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5600" algn="ctr"/>
            <a:r>
              <a:rPr lang="ru-RU" b="1">
                <a:solidFill>
                  <a:srgbClr val="2A63A8"/>
                </a:solidFill>
                <a:latin typeface="Verdana" pitchFamily="34" charset="0"/>
              </a:rPr>
              <a:t>Обязанности регионального отделения ФСС РФ</a:t>
            </a:r>
          </a:p>
        </p:txBody>
      </p:sp>
      <p:pic>
        <p:nvPicPr>
          <p:cNvPr id="81923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575" y="0"/>
            <a:ext cx="9144000" cy="396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2A63A8"/>
                </a:solidFill>
                <a:latin typeface="Verdana" pitchFamily="34" charset="0"/>
              </a:rPr>
              <a:t>Подготовительный период</a:t>
            </a:r>
          </a:p>
        </p:txBody>
      </p:sp>
      <p:sp>
        <p:nvSpPr>
          <p:cNvPr id="80898" name="Прямоугольник 5"/>
          <p:cNvSpPr>
            <a:spLocks noChangeArrowheads="1"/>
          </p:cNvSpPr>
          <p:nvPr/>
        </p:nvSpPr>
        <p:spPr bwMode="auto">
          <a:xfrm>
            <a:off x="315913" y="1455738"/>
            <a:ext cx="83597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E46C0A"/>
              </a:buClr>
              <a:buFont typeface="Wingdings" pitchFamily="2" charset="2"/>
              <a:buChar char="§"/>
              <a:defRPr/>
            </a:pPr>
            <a:r>
              <a:rPr lang="ru-RU" altLang="ru-RU" sz="1600" dirty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довести до сведения работников о новом порядке выплаты пособий с 01.01.2021</a:t>
            </a:r>
          </a:p>
          <a:p>
            <a:pPr marL="285750" indent="-285750" algn="just">
              <a:lnSpc>
                <a:spcPct val="150000"/>
              </a:lnSpc>
              <a:buClr>
                <a:srgbClr val="E46C0A"/>
              </a:buClr>
              <a:buFont typeface="Wingdings" pitchFamily="2" charset="2"/>
              <a:buChar char="§"/>
              <a:defRPr/>
            </a:pPr>
            <a:r>
              <a:rPr lang="ru-RU" altLang="ru-RU" sz="1600" dirty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проинформировать работников о возможных способах получения пособий</a:t>
            </a:r>
          </a:p>
          <a:p>
            <a:pPr marL="285750" indent="-285750" algn="just">
              <a:buClr>
                <a:srgbClr val="E46C0A"/>
              </a:buClr>
              <a:buFont typeface="Wingdings" pitchFamily="2" charset="2"/>
              <a:buChar char="§"/>
              <a:defRPr/>
            </a:pPr>
            <a:r>
              <a:rPr lang="ru-RU" altLang="ru-RU" sz="1600" dirty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заблаговременно собрать заявления по форме, утвержденной приказом ФСС РФ от 24.11.2017  № 578, у работников, находящихся в отпуске по уходу за ребенком</a:t>
            </a:r>
          </a:p>
          <a:p>
            <a:pPr marL="285750" indent="-285750" algn="just">
              <a:lnSpc>
                <a:spcPct val="150000"/>
              </a:lnSpc>
              <a:buClr>
                <a:srgbClr val="E46C0A"/>
              </a:buClr>
              <a:buFont typeface="Wingdings" pitchFamily="2" charset="2"/>
              <a:buChar char="§"/>
              <a:defRPr/>
            </a:pPr>
            <a:r>
              <a:rPr lang="ru-RU" altLang="ru-RU" sz="1600" dirty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довести до сведения получателей </a:t>
            </a:r>
            <a:r>
              <a:rPr lang="ru-RU" altLang="ru-RU" sz="1600" b="1" dirty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сроки выплаты пособия</a:t>
            </a:r>
          </a:p>
          <a:p>
            <a:pPr marL="285750" indent="-285750" algn="just">
              <a:buClr>
                <a:srgbClr val="E46C0A"/>
              </a:buClr>
              <a:buFont typeface="Wingdings" pitchFamily="2" charset="2"/>
              <a:buChar char="§"/>
              <a:defRPr/>
            </a:pPr>
            <a:r>
              <a:rPr lang="ru-RU" altLang="ru-RU" sz="1600" dirty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провести подготовительную работу по внедрению или доработке программного обеспечения для формирования электронных реестров пособий </a:t>
            </a:r>
          </a:p>
          <a:p>
            <a:pPr marL="285750" indent="-285750" algn="just">
              <a:lnSpc>
                <a:spcPct val="150000"/>
              </a:lnSpc>
              <a:buClr>
                <a:srgbClr val="E46C0A"/>
              </a:buClr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заблаговременно перейти </a:t>
            </a:r>
            <a:r>
              <a:rPr lang="ru-RU" sz="1600" b="1" dirty="0">
                <a:solidFill>
                  <a:srgbClr val="2F5597"/>
                </a:solidFill>
                <a:latin typeface="Times New Roman" pitchFamily="18" charset="0"/>
                <a:cs typeface="Times New Roman" pitchFamily="18" charset="0"/>
              </a:rPr>
              <a:t>на электронный больничный лист</a:t>
            </a:r>
          </a:p>
          <a:p>
            <a:pPr marL="285750" indent="-285750" algn="just">
              <a:lnSpc>
                <a:spcPct val="150000"/>
              </a:lnSpc>
              <a:buClr>
                <a:srgbClr val="E46C0A"/>
              </a:buClr>
              <a:buFont typeface="Wingdings" pitchFamily="2" charset="2"/>
              <a:buChar char="Ø"/>
              <a:defRPr/>
            </a:pPr>
            <a:endParaRPr lang="ru-RU" sz="1600" b="1" dirty="0">
              <a:solidFill>
                <a:srgbClr val="2F5597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E46C0A"/>
              </a:buClr>
              <a:defRPr/>
            </a:pPr>
            <a:r>
              <a:rPr lang="ru-RU" sz="1600" i="1" dirty="0">
                <a:solidFill>
                  <a:srgbClr val="1F4E79"/>
                </a:solidFill>
                <a:latin typeface="Times New Roman" pitchFamily="18" charset="0"/>
                <a:cs typeface="Times New Roman" pitchFamily="18" charset="0"/>
              </a:rPr>
              <a:t>Кроме того, необходимо представить до 01.12.2020 список получателей ежемесячного пособия по уходу за  ребенком до 1,5 лет, продолжающих получать пособие после 01.01.2021, в филиал отделения Фонда </a:t>
            </a:r>
          </a:p>
          <a:p>
            <a:pPr marL="285750" indent="-285750" algn="just">
              <a:buClr>
                <a:srgbClr val="E46C0A"/>
              </a:buClr>
              <a:buFont typeface="Arial" pitchFamily="34" charset="0"/>
              <a:buChar char="•"/>
              <a:defRPr/>
            </a:pPr>
            <a:endParaRPr lang="ru-RU" sz="1600" i="1" dirty="0">
              <a:solidFill>
                <a:srgbClr val="1F4E7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E46C0A"/>
              </a:buClr>
              <a:defRPr/>
            </a:pPr>
            <a:r>
              <a:rPr lang="ru-RU" sz="1600" b="1" i="1" dirty="0">
                <a:solidFill>
                  <a:srgbClr val="1F4E79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r>
              <a:rPr lang="ru-RU" sz="1600" i="1" dirty="0">
                <a:solidFill>
                  <a:srgbClr val="1F4E79"/>
                </a:solidFill>
                <a:latin typeface="Times New Roman" pitchFamily="18" charset="0"/>
                <a:cs typeface="Times New Roman" pitchFamily="18" charset="0"/>
              </a:rPr>
              <a:t> Предварительный список о застрахованных лицах, продолжающих получать пособие по уходу за ребенком после 01.01.2021, </a:t>
            </a:r>
            <a:r>
              <a:rPr lang="ru-RU" sz="1600" b="1" i="1" u="sng" dirty="0">
                <a:solidFill>
                  <a:srgbClr val="1F4E79"/>
                </a:solidFill>
                <a:latin typeface="Times New Roman" pitchFamily="18" charset="0"/>
                <a:cs typeface="Times New Roman" pitchFamily="18" charset="0"/>
              </a:rPr>
              <a:t>НЕ ЗАМЕНЯЕТ</a:t>
            </a:r>
            <a:r>
              <a:rPr lang="ru-RU" sz="1600" i="1" dirty="0">
                <a:solidFill>
                  <a:srgbClr val="1F4E79"/>
                </a:solidFill>
                <a:latin typeface="Times New Roman" pitchFamily="18" charset="0"/>
                <a:cs typeface="Times New Roman" pitchFamily="18" charset="0"/>
              </a:rPr>
              <a:t> обязанность страхователя направить </a:t>
            </a:r>
            <a:r>
              <a:rPr lang="ru-RU" sz="1600" i="1" u="sng" dirty="0">
                <a:solidFill>
                  <a:srgbClr val="1F4E79"/>
                </a:solidFill>
                <a:latin typeface="Times New Roman" pitchFamily="18" charset="0"/>
                <a:cs typeface="Times New Roman" pitchFamily="18" charset="0"/>
              </a:rPr>
              <a:t>реестр свед</a:t>
            </a:r>
            <a:r>
              <a:rPr lang="ru-RU" sz="1600" i="1" dirty="0">
                <a:solidFill>
                  <a:srgbClr val="1F4E79"/>
                </a:solidFill>
                <a:latin typeface="Times New Roman" pitchFamily="18" charset="0"/>
                <a:cs typeface="Times New Roman" pitchFamily="18" charset="0"/>
              </a:rPr>
              <a:t>ений, необходимых для назначения и выплаты пособия (ФОРМА РЕЕСТРА утверждена Приказом ФСС РФ от 24.11.2017 № 579)</a:t>
            </a:r>
            <a:endParaRPr lang="ru-RU" altLang="ru-RU" sz="1600" i="1" dirty="0">
              <a:solidFill>
                <a:srgbClr val="1F4E7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lnSpc>
                <a:spcPct val="150000"/>
              </a:lnSpc>
              <a:buClr>
                <a:srgbClr val="E46C0A"/>
              </a:buClr>
              <a:buFont typeface="Wingdings" pitchFamily="2" charset="2"/>
              <a:buChar char="Ø"/>
              <a:defRPr/>
            </a:pPr>
            <a:endParaRPr lang="ru-RU" sz="1600" dirty="0">
              <a:solidFill>
                <a:srgbClr val="2F559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250" y="581025"/>
            <a:ext cx="8712200" cy="33813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Мероприятия по переходу к реализации проекта Прямые выплаты</a:t>
            </a:r>
            <a:endParaRPr lang="en-US" altLang="ru-RU" sz="1600" b="1" dirty="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8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750" y="14288"/>
            <a:ext cx="8628063" cy="708025"/>
          </a:xfrm>
          <a:prstGeom prst="rect">
            <a:avLst/>
          </a:prstGeom>
          <a:gradFill flip="none" rotWithShape="1">
            <a:gsLst>
              <a:gs pos="0">
                <a:sysClr val="window" lastClr="FFFFFF"/>
              </a:gs>
              <a:gs pos="69000">
                <a:sysClr val="window" lastClr="FFFFFF">
                  <a:lumMod val="95000"/>
                </a:sysClr>
              </a:gs>
              <a:gs pos="100000">
                <a:srgbClr val="4F81BD">
                  <a:lumMod val="40000"/>
                  <a:lumOff val="60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2A63A8"/>
                </a:solidFill>
                <a:latin typeface="Verdana" pitchFamily="34" charset="0"/>
              </a:rPr>
              <a:t>ОЗНАКОМИТЬСЯ С ЛИЧНЫМ КАБИНЕТОИ ЗАСТРАХОВАННОГО И СТРАХОВАТЕЛЯ</a:t>
            </a:r>
          </a:p>
        </p:txBody>
      </p:sp>
      <p:pic>
        <p:nvPicPr>
          <p:cNvPr id="83970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25" y="14288"/>
            <a:ext cx="67627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00" y="1092200"/>
            <a:ext cx="8301038" cy="3714750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bg1">
                <a:lumMod val="50000"/>
              </a:schemeClr>
            </a:solidFill>
          </a:ln>
        </p:spPr>
      </p:pic>
      <p:sp>
        <p:nvSpPr>
          <p:cNvPr id="83972" name="Rectangle 2"/>
          <p:cNvSpPr>
            <a:spLocks noChangeArrowheads="1"/>
          </p:cNvSpPr>
          <p:nvPr/>
        </p:nvSpPr>
        <p:spPr bwMode="auto">
          <a:xfrm>
            <a:off x="1052513" y="908050"/>
            <a:ext cx="76581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>
                <a:solidFill>
                  <a:srgbClr val="00549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ЛИЧНЫЕ  КАБИНЕТЫ</a:t>
            </a:r>
            <a:r>
              <a:rPr lang="ru-RU" alt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3200" b="1" u="sng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lk.fss.ru</a:t>
            </a: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3973" name="TextBox 4"/>
          <p:cNvSpPr txBox="1">
            <a:spLocks noChangeArrowheads="1"/>
          </p:cNvSpPr>
          <p:nvPr/>
        </p:nvSpPr>
        <p:spPr bwMode="auto">
          <a:xfrm>
            <a:off x="1060450" y="4781550"/>
            <a:ext cx="7112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Личный кабинет страхователя размещен в интернете по адресу:</a:t>
            </a:r>
          </a:p>
          <a:p>
            <a:pPr algn="ctr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https://cabinets.fss.ru/insurer/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hangingPunct="0"/>
            <a:endParaRPr lang="ru-RU" sz="16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личный кабинет получателя услуг - по адресу: </a:t>
            </a:r>
          </a:p>
          <a:p>
            <a:pPr algn="ctr" eaLnBrk="0" hangingPunct="0"/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https://lk.fss.ru/recipient/</a:t>
            </a:r>
            <a:r>
              <a:rPr 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hangingPunct="0"/>
            <a:endParaRPr lang="ru-RU" sz="16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доступа в личные кабинеты  используются те же логин и пароль, </a:t>
            </a:r>
          </a:p>
          <a:p>
            <a:pPr algn="ctr" eaLnBrk="0" hangingPunct="0"/>
            <a:r>
              <a:rPr 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и для Единого портала госуслуг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75" y="44450"/>
            <a:ext cx="91440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2A63A8"/>
                </a:solidFill>
                <a:latin typeface="Verdana" pitchFamily="34" charset="0"/>
              </a:rPr>
              <a:t>Переходный период</a:t>
            </a:r>
          </a:p>
        </p:txBody>
      </p:sp>
      <p:sp>
        <p:nvSpPr>
          <p:cNvPr id="86018" name="Прямоугольник 4"/>
          <p:cNvSpPr>
            <a:spLocks noChangeArrowheads="1"/>
          </p:cNvSpPr>
          <p:nvPr/>
        </p:nvSpPr>
        <p:spPr bwMode="auto">
          <a:xfrm>
            <a:off x="107950" y="1217613"/>
            <a:ext cx="903605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just">
              <a:buClr>
                <a:srgbClr val="548235"/>
              </a:buClr>
              <a:buFont typeface="Wingdings" pitchFamily="2" charset="2"/>
              <a:buChar char="§"/>
            </a:pPr>
            <a:r>
              <a:rPr lang="ru-RU" sz="160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Задолженность Фонда перед страхователем, сформировавшаяся за счет превышения расходов над начисленными страховыми взносами по состоянию на 01.01.2021, по заявлению страхователя подлежит возмещению после проведения  проверки. </a:t>
            </a:r>
          </a:p>
          <a:p>
            <a:pPr marL="285750" indent="-285750" algn="just">
              <a:buClr>
                <a:srgbClr val="548235"/>
              </a:buClr>
              <a:buFont typeface="Wingdings" pitchFamily="2" charset="2"/>
              <a:buChar char="§"/>
            </a:pPr>
            <a:endParaRPr lang="ru-RU" sz="160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Clr>
                <a:srgbClr val="548235"/>
              </a:buClr>
              <a:buFont typeface="Wingdings" pitchFamily="2" charset="2"/>
              <a:buChar char="§"/>
            </a:pPr>
            <a:r>
              <a:rPr lang="ru-RU" sz="160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По страховым случаям, по которым страхователь не произвел назначение и выплату пособия в связи с вступлением в силу нового порядка, назначение и выплата пособий осуществляется региональным отделением. </a:t>
            </a:r>
          </a:p>
          <a:p>
            <a:pPr marL="285750" indent="-285750" algn="just">
              <a:buClr>
                <a:srgbClr val="548235"/>
              </a:buClr>
              <a:buFont typeface="Wingdings" pitchFamily="2" charset="2"/>
              <a:buChar char="§"/>
            </a:pPr>
            <a:endParaRPr lang="ru-RU" sz="160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Clr>
                <a:srgbClr val="548235"/>
              </a:buClr>
              <a:buFont typeface="Wingdings" pitchFamily="2" charset="2"/>
              <a:buChar char="§"/>
            </a:pPr>
            <a:r>
              <a:rPr lang="ru-RU" sz="160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По страховым случаям, по которым страхователь произвел назначение пособия до 01.01.2021, но не выплатил его до  указанной даты, суммы не выплаченных пособий должны быть включены в Расчет (Ф-4ФСС) за 2020 год. Выплату страхователь может осуществить в январе 2021 года.</a:t>
            </a:r>
          </a:p>
          <a:p>
            <a:pPr marL="285750" indent="-285750" algn="just">
              <a:buClr>
                <a:srgbClr val="548235"/>
              </a:buClr>
              <a:buFont typeface="Wingdings" pitchFamily="2" charset="2"/>
              <a:buChar char="§"/>
            </a:pPr>
            <a:endParaRPr lang="ru-RU" sz="160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Clr>
                <a:srgbClr val="548235"/>
              </a:buClr>
              <a:buFont typeface="Wingdings" pitchFamily="2" charset="2"/>
              <a:buChar char="§"/>
            </a:pPr>
            <a:r>
              <a:rPr lang="ru-RU" sz="160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Если листок  нетрудоспособности открыт застрахованному лицу в декабре 2020 года и  продолжается в 2021 году, то после окончания нетрудоспособности за назначением и выплатой пособия по такому листку нетрудоспособности следует обращаться в  региональное отделение.</a:t>
            </a:r>
          </a:p>
          <a:p>
            <a:pPr marL="285750" indent="-285750" algn="just">
              <a:buClr>
                <a:srgbClr val="548235"/>
              </a:buClr>
              <a:buFont typeface="Wingdings" pitchFamily="2" charset="2"/>
              <a:buChar char="§"/>
            </a:pPr>
            <a:endParaRPr lang="ru-RU" sz="1600">
              <a:solidFill>
                <a:srgbClr val="2A63A8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Clr>
                <a:srgbClr val="548235"/>
              </a:buClr>
              <a:buFont typeface="Wingdings" pitchFamily="2" charset="2"/>
              <a:buChar char="§"/>
            </a:pPr>
            <a:r>
              <a:rPr lang="ru-RU" sz="1600">
                <a:solidFill>
                  <a:srgbClr val="2A63A8"/>
                </a:solidFill>
                <a:latin typeface="Times New Roman" pitchFamily="18" charset="0"/>
                <a:cs typeface="Times New Roman" pitchFamily="18" charset="0"/>
              </a:rPr>
              <a:t>После 01.01.2021 страхователь, осуществляющий выплату застрахованному лицу ежемесячного пособия по уходу за ребенком, направляет в региональное отделение заявление и документы, необходимые для начисления и выплаты пособия, либо реестр сведений, а также сведения о расчете пособия, исчисленного на момент наступления отпуска по уходу за ребенком, для продолжения выплаты такого пособия региональным отделением.</a:t>
            </a:r>
          </a:p>
        </p:txBody>
      </p:sp>
      <p:pic>
        <p:nvPicPr>
          <p:cNvPr id="8601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943100"/>
            <a:ext cx="6515100" cy="4475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altLang="ru-RU" sz="428" smtClean="0">
                <a:solidFill>
                  <a:srgbClr val="3494BA"/>
                </a:solidFill>
                <a:latin typeface="Corbel"/>
              </a:rPr>
              <a:t>,</a:t>
            </a:r>
            <a:endParaRPr lang="ru-RU" altLang="ru-RU" sz="428" dirty="0">
              <a:solidFill>
                <a:srgbClr val="3494BA"/>
              </a:solidFill>
              <a:latin typeface="Corbel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7618413" y="3159125"/>
            <a:ext cx="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19" name="Line 38"/>
          <p:cNvSpPr>
            <a:spLocks noChangeShapeType="1"/>
          </p:cNvSpPr>
          <p:nvPr/>
        </p:nvSpPr>
        <p:spPr bwMode="auto">
          <a:xfrm>
            <a:off x="1909763" y="5319713"/>
            <a:ext cx="0" cy="0"/>
          </a:xfrm>
          <a:prstGeom prst="line">
            <a:avLst/>
          </a:prstGeom>
          <a:noFill/>
          <a:ln w="9525">
            <a:solidFill>
              <a:sysClr val="windowText" lastClr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65" kern="0">
              <a:solidFill>
                <a:sysClr val="windowText" lastClr="000000"/>
              </a:solidFill>
              <a:latin typeface="+mn-lt"/>
              <a:cs typeface="+mn-cs"/>
            </a:endParaRPr>
          </a:p>
        </p:txBody>
      </p:sp>
      <p:sp>
        <p:nvSpPr>
          <p:cNvPr id="87044" name="Rectangle 2"/>
          <p:cNvSpPr>
            <a:spLocks noChangeArrowheads="1"/>
          </p:cNvSpPr>
          <p:nvPr/>
        </p:nvSpPr>
        <p:spPr bwMode="auto">
          <a:xfrm>
            <a:off x="539750" y="12700"/>
            <a:ext cx="8604250" cy="6826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1385" tIns="45695" rIns="91385" bIns="45695"/>
          <a:lstStyle/>
          <a:p>
            <a:pPr algn="ctr" eaLnBrk="0" hangingPunct="0"/>
            <a:r>
              <a:rPr lang="ru-RU" b="1">
                <a:solidFill>
                  <a:srgbClr val="2F5597"/>
                </a:solidFill>
                <a:latin typeface="Verdana" pitchFamily="34" charset="0"/>
              </a:rPr>
              <a:t>Типичные ошибки при направлении в региональное отделение сведений для назначения и выплаты пособий </a:t>
            </a:r>
            <a:endParaRPr lang="ru-RU" altLang="ru-RU">
              <a:solidFill>
                <a:srgbClr val="2A63A8"/>
              </a:solidFill>
              <a:latin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1125538"/>
            <a:ext cx="896461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неверные банковские реквизиты или адрес доставки почтового перевода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изменение страхового стажа в разных листках нетрудоспособности при одном страховом случае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неправомерное указание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нестраховых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периодов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неверное указание периода оплаты пособия за счет ФСС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неверное определение дат отпуска по уходу за ребенком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неверный перенос сведений с листка нетрудоспособности в бухгалтерскую программу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в условии исчисления соответствующего кода при наличии инвалидности застрахованного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двойное направление пособия при постановке на учет на ранних сроках беременности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сведений о справке от второго родителя о неполучении пособия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направление листков нетрудоспособности, не подлежащих оплате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направлении сведений для назначения и выплаты пособия  по беременности и родам не указана дата родов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заполнение полей необязательных для данного страхового случая – например, указание даты начала работы для бессрочных трудовых договоров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некорректное указание ФИО ребенка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неправильное указание очередности рождения детей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отсутствие данных о среднемесячном заработке при осуществлении ухода за несколькими детьми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неправильное указание районного коэффициента, применяемого при исчислении пособия</a:t>
            </a:r>
          </a:p>
        </p:txBody>
      </p:sp>
      <p:pic>
        <p:nvPicPr>
          <p:cNvPr id="87046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21"/>
          <p:cNvSpPr txBox="1">
            <a:spLocks noChangeArrowheads="1"/>
          </p:cNvSpPr>
          <p:nvPr/>
        </p:nvSpPr>
        <p:spPr bwMode="auto">
          <a:xfrm>
            <a:off x="-3175" y="152400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2A63A8"/>
                </a:solidFill>
                <a:latin typeface="Verdana" pitchFamily="34" charset="0"/>
              </a:rPr>
              <a:t>Существующая схема взаимодействия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2191209" y="1754002"/>
            <a:ext cx="3815724" cy="1826604"/>
            <a:chOff x="-889107" y="-619374"/>
            <a:chExt cx="3534852" cy="151650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-889107" y="-619374"/>
              <a:ext cx="3534852" cy="1418318"/>
            </a:xfrm>
            <a:prstGeom prst="roundRect">
              <a:avLst/>
            </a:prstGeom>
            <a:noFill/>
            <a:effectLst/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Страховые взносы</a:t>
              </a:r>
            </a:p>
          </p:txBody>
        </p:sp>
        <p:sp>
          <p:nvSpPr>
            <p:cNvPr id="13" name="Скругленный прямоугольник 4"/>
            <p:cNvSpPr/>
            <p:nvPr/>
          </p:nvSpPr>
          <p:spPr>
            <a:xfrm>
              <a:off x="44607" y="120278"/>
              <a:ext cx="2172448" cy="7768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530" tIns="24765" rIns="49530" bIns="24765" spcCol="1270" anchor="ctr"/>
            <a:lstStyle/>
            <a:p>
              <a:pPr algn="ctr" defTabSz="5778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3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065279" y="3504904"/>
            <a:ext cx="4150883" cy="2019300"/>
            <a:chOff x="-1093131" y="-90846"/>
            <a:chExt cx="4659881" cy="132599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-1093131" y="-90846"/>
              <a:ext cx="4659881" cy="1325994"/>
            </a:xfrm>
            <a:prstGeom prst="roundRect">
              <a:avLst/>
            </a:prstGeom>
            <a:noFill/>
            <a:effectLst/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Расходы </a:t>
              </a:r>
            </a:p>
          </p:txBody>
        </p:sp>
        <p:sp>
          <p:nvSpPr>
            <p:cNvPr id="17" name="Скругленный прямоугольник 4"/>
            <p:cNvSpPr/>
            <p:nvPr/>
          </p:nvSpPr>
          <p:spPr>
            <a:xfrm>
              <a:off x="44607" y="120278"/>
              <a:ext cx="2172448" cy="7768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530" tIns="24765" rIns="49530" bIns="24765" spcCol="1270" anchor="ctr"/>
            <a:lstStyle/>
            <a:p>
              <a:pPr algn="ctr" defTabSz="5778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300" dirty="0"/>
            </a:p>
          </p:txBody>
        </p:sp>
      </p:grpSp>
      <p:grpSp>
        <p:nvGrpSpPr>
          <p:cNvPr id="28" name="Diagram group"/>
          <p:cNvGrpSpPr/>
          <p:nvPr/>
        </p:nvGrpSpPr>
        <p:grpSpPr>
          <a:xfrm>
            <a:off x="308209" y="1962066"/>
            <a:ext cx="2280668" cy="1847850"/>
            <a:chOff x="3998449" y="443652"/>
            <a:chExt cx="2363860" cy="2363860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3998449" y="443652"/>
              <a:ext cx="2363860" cy="2363860"/>
            </a:xfrm>
            <a:prstGeom prst="roundRect">
              <a:avLst>
                <a:gd name="adj" fmla="val 10000"/>
              </a:avLst>
            </a:prstGeom>
            <a:blipFill rotWithShape="1">
              <a:blip r:embed="rId3"/>
              <a:stretch>
                <a:fillRect/>
              </a:stretch>
            </a:blipFill>
            <a:sp3d z="-54000"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2">
                <a:tint val="50000"/>
                <a:hueOff val="-440331"/>
                <a:satOff val="-38085"/>
                <a:lumOff val="4377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2" name="Стрелка вправо 31"/>
          <p:cNvSpPr/>
          <p:nvPr/>
        </p:nvSpPr>
        <p:spPr>
          <a:xfrm flipH="1">
            <a:off x="5457825" y="5056188"/>
            <a:ext cx="1816100" cy="66675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486" name="TextBox 3"/>
          <p:cNvSpPr txBox="1">
            <a:spLocks noChangeArrowheads="1"/>
          </p:cNvSpPr>
          <p:nvPr/>
        </p:nvSpPr>
        <p:spPr bwMode="auto">
          <a:xfrm>
            <a:off x="92075" y="4081463"/>
            <a:ext cx="27130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Страхователь Работодатель</a:t>
            </a:r>
          </a:p>
        </p:txBody>
      </p:sp>
      <p:sp>
        <p:nvSpPr>
          <p:cNvPr id="20487" name="TextBox 4"/>
          <p:cNvSpPr txBox="1">
            <a:spLocks noChangeArrowheads="1"/>
          </p:cNvSpPr>
          <p:nvPr/>
        </p:nvSpPr>
        <p:spPr bwMode="auto">
          <a:xfrm>
            <a:off x="2998788" y="3475038"/>
            <a:ext cx="2179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МИНУС</a:t>
            </a:r>
          </a:p>
        </p:txBody>
      </p:sp>
      <p:sp>
        <p:nvSpPr>
          <p:cNvPr id="30" name="Стрелка вправо 29"/>
          <p:cNvSpPr/>
          <p:nvPr/>
        </p:nvSpPr>
        <p:spPr>
          <a:xfrm>
            <a:off x="5449888" y="2244725"/>
            <a:ext cx="1824037" cy="59055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489" name="TextBox 6"/>
          <p:cNvSpPr txBox="1">
            <a:spLocks noChangeArrowheads="1"/>
          </p:cNvSpPr>
          <p:nvPr/>
        </p:nvSpPr>
        <p:spPr bwMode="auto">
          <a:xfrm>
            <a:off x="5151438" y="4471988"/>
            <a:ext cx="2430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возмещение</a:t>
            </a:r>
          </a:p>
        </p:txBody>
      </p:sp>
      <p:sp>
        <p:nvSpPr>
          <p:cNvPr id="20490" name="TextBox 30"/>
          <p:cNvSpPr txBox="1">
            <a:spLocks noChangeArrowheads="1"/>
          </p:cNvSpPr>
          <p:nvPr/>
        </p:nvSpPr>
        <p:spPr bwMode="auto">
          <a:xfrm>
            <a:off x="5495925" y="1649413"/>
            <a:ext cx="1724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Times New Roman" pitchFamily="18" charset="0"/>
                <a:cs typeface="Times New Roman" pitchFamily="18" charset="0"/>
              </a:rPr>
              <a:t>уплата</a:t>
            </a:r>
          </a:p>
        </p:txBody>
      </p:sp>
      <p:pic>
        <p:nvPicPr>
          <p:cNvPr id="20491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31075" y="4532313"/>
            <a:ext cx="18129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TextBox 7"/>
          <p:cNvSpPr txBox="1">
            <a:spLocks noChangeArrowheads="1"/>
          </p:cNvSpPr>
          <p:nvPr/>
        </p:nvSpPr>
        <p:spPr bwMode="auto">
          <a:xfrm>
            <a:off x="3059113" y="1006475"/>
            <a:ext cx="3035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до 2021 года</a:t>
            </a:r>
          </a:p>
        </p:txBody>
      </p:sp>
      <p:pic>
        <p:nvPicPr>
          <p:cNvPr id="20493" name="Рисунок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3325" y="1760538"/>
            <a:ext cx="13462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193675" y="1196975"/>
            <a:ext cx="8856663" cy="46116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1800" b="1" u="sng" dirty="0" smtClean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sz="32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«горячей линии»</a:t>
            </a:r>
            <a:endParaRPr lang="ru-RU" sz="32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u="sng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+7 (343) </a:t>
            </a:r>
            <a:r>
              <a:rPr lang="ru-RU" sz="3200" b="1" u="sng" dirty="0" smtClean="0">
                <a:solidFill>
                  <a:srgbClr val="2A63A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371-98 -63</a:t>
            </a:r>
            <a:endParaRPr lang="ru-RU" sz="3200" b="1" u="sng" dirty="0">
              <a:solidFill>
                <a:srgbClr val="2A63A8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3200" b="1" u="sng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-mail</a:t>
            </a:r>
            <a:r>
              <a:rPr lang="ru-RU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b="1" u="sng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en-US" sz="3200" b="1" u="sng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</a:t>
            </a:r>
            <a:r>
              <a:rPr lang="en-US" sz="3200" b="1" u="sng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@ro66.fss.ru</a:t>
            </a:r>
            <a:endParaRPr lang="ru-RU" sz="3200" b="1" u="sng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3200" b="1" u="sng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200" b="1" u="sng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r66.fss.ru</a:t>
            </a:r>
            <a:r>
              <a:rPr lang="ru-RU" sz="3200" b="1" u="sng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u="sng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b="1" u="sng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«</a:t>
            </a:r>
            <a:r>
              <a:rPr lang="ru-RU" b="1" u="sng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ПРЯМЫЕ ВЫПЛАТЫ»</a:t>
            </a:r>
            <a:endParaRPr lang="ru-RU" u="sng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b="1" dirty="0" smtClean="0">
              <a:solidFill>
                <a:srgbClr val="005AA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ysClr val="windowText" lastClr="000000"/>
              </a:solidFill>
              <a:latin typeface="Corbel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712148" y="260648"/>
            <a:ext cx="5787965" cy="646789"/>
          </a:xfrm>
          <a:prstGeom prst="rect">
            <a:avLst/>
          </a:prstGeom>
          <a:noFill/>
          <a:effectLst>
            <a:glow rad="127000">
              <a:srgbClr val="3494BA">
                <a:alpha val="40000"/>
              </a:srgbClr>
            </a:glow>
          </a:effectLst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kern="1200" baseline="0">
                <a:ln w="3175">
                  <a:noFill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863600">
                    <a:schemeClr val="bg1">
                      <a:alpha val="16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5">
                    <a:lumMod val="75000"/>
                  </a:schemeClr>
                </a:solidFill>
                <a:effectLst>
                  <a:glow rad="863600">
                    <a:sysClr val="window" lastClr="FFFFFF">
                      <a:alpha val="16000"/>
                    </a:sys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Контактная информация</a:t>
            </a:r>
          </a:p>
        </p:txBody>
      </p:sp>
      <p:pic>
        <p:nvPicPr>
          <p:cNvPr id="88067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23"/>
          <p:cNvSpPr txBox="1">
            <a:spLocks noChangeArrowheads="1"/>
          </p:cNvSpPr>
          <p:nvPr/>
        </p:nvSpPr>
        <p:spPr bwMode="auto">
          <a:xfrm>
            <a:off x="-3175" y="152400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2A63A8"/>
                </a:solidFill>
                <a:latin typeface="Verdana" pitchFamily="34" charset="0"/>
              </a:rPr>
              <a:t>Прямые выплаты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2112078" y="1649227"/>
            <a:ext cx="3815724" cy="1826604"/>
            <a:chOff x="-889107" y="-619374"/>
            <a:chExt cx="3534852" cy="151650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-889107" y="-619374"/>
              <a:ext cx="3534852" cy="1418318"/>
            </a:xfrm>
            <a:prstGeom prst="roundRect">
              <a:avLst/>
            </a:prstGeom>
            <a:noFill/>
            <a:effectLst/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Страховые взносы</a:t>
              </a:r>
            </a:p>
          </p:txBody>
        </p:sp>
        <p:sp>
          <p:nvSpPr>
            <p:cNvPr id="13" name="Скругленный прямоугольник 4"/>
            <p:cNvSpPr/>
            <p:nvPr/>
          </p:nvSpPr>
          <p:spPr>
            <a:xfrm>
              <a:off x="44607" y="120278"/>
              <a:ext cx="2172448" cy="7768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530" tIns="24765" rIns="49530" bIns="24765" spcCol="1270" anchor="ctr"/>
            <a:lstStyle/>
            <a:p>
              <a:pPr algn="ctr" defTabSz="5778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300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061157" y="4254680"/>
            <a:ext cx="5271462" cy="2019300"/>
            <a:chOff x="44607" y="-73854"/>
            <a:chExt cx="5917870" cy="132599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1302596" y="-73854"/>
              <a:ext cx="4659881" cy="1325994"/>
            </a:xfrm>
            <a:prstGeom prst="roundRect">
              <a:avLst/>
            </a:prstGeom>
            <a:noFill/>
            <a:effectLst/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Расходы </a:t>
              </a:r>
            </a:p>
          </p:txBody>
        </p:sp>
        <p:sp>
          <p:nvSpPr>
            <p:cNvPr id="17" name="Скругленный прямоугольник 4"/>
            <p:cNvSpPr/>
            <p:nvPr/>
          </p:nvSpPr>
          <p:spPr>
            <a:xfrm>
              <a:off x="44607" y="120278"/>
              <a:ext cx="2172448" cy="77685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530" tIns="24765" rIns="49530" bIns="24765" spcCol="1270" anchor="ctr"/>
            <a:lstStyle/>
            <a:p>
              <a:pPr algn="ctr" defTabSz="5778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300" dirty="0"/>
            </a:p>
          </p:txBody>
        </p:sp>
      </p:grpSp>
      <p:grpSp>
        <p:nvGrpSpPr>
          <p:cNvPr id="28" name="Diagram group"/>
          <p:cNvGrpSpPr/>
          <p:nvPr/>
        </p:nvGrpSpPr>
        <p:grpSpPr>
          <a:xfrm>
            <a:off x="83549" y="1212515"/>
            <a:ext cx="2280668" cy="1847850"/>
            <a:chOff x="3998449" y="443652"/>
            <a:chExt cx="2363860" cy="2363860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3998449" y="443652"/>
              <a:ext cx="2363860" cy="2363860"/>
            </a:xfrm>
            <a:prstGeom prst="roundRect">
              <a:avLst>
                <a:gd name="adj" fmla="val 10000"/>
              </a:avLst>
            </a:prstGeom>
            <a:blipFill rotWithShape="1">
              <a:blip r:embed="rId3"/>
              <a:stretch>
                <a:fillRect/>
              </a:stretch>
            </a:blipFill>
            <a:sp3d z="-54000"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2">
                <a:tint val="50000"/>
                <a:hueOff val="-440331"/>
                <a:satOff val="-38085"/>
                <a:lumOff val="4377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2" name="Стрелка вправо 31"/>
          <p:cNvSpPr/>
          <p:nvPr/>
        </p:nvSpPr>
        <p:spPr>
          <a:xfrm flipH="1">
            <a:off x="2841625" y="5795963"/>
            <a:ext cx="1816100" cy="66675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534" name="TextBox 3"/>
          <p:cNvSpPr txBox="1">
            <a:spLocks noChangeArrowheads="1"/>
          </p:cNvSpPr>
          <p:nvPr/>
        </p:nvSpPr>
        <p:spPr bwMode="auto">
          <a:xfrm>
            <a:off x="46038" y="3070225"/>
            <a:ext cx="27114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Страхователь Работодатель</a:t>
            </a:r>
          </a:p>
        </p:txBody>
      </p:sp>
      <p:sp>
        <p:nvSpPr>
          <p:cNvPr id="30" name="Стрелка вправо 29"/>
          <p:cNvSpPr/>
          <p:nvPr/>
        </p:nvSpPr>
        <p:spPr>
          <a:xfrm>
            <a:off x="5583238" y="2528888"/>
            <a:ext cx="1706562" cy="59055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536" name="TextBox 6"/>
          <p:cNvSpPr txBox="1">
            <a:spLocks noChangeArrowheads="1"/>
          </p:cNvSpPr>
          <p:nvPr/>
        </p:nvSpPr>
        <p:spPr bwMode="auto">
          <a:xfrm>
            <a:off x="5395913" y="4254500"/>
            <a:ext cx="1722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Возмещение</a:t>
            </a:r>
          </a:p>
        </p:txBody>
      </p:sp>
      <p:sp>
        <p:nvSpPr>
          <p:cNvPr id="22537" name="TextBox 30"/>
          <p:cNvSpPr txBox="1">
            <a:spLocks noChangeArrowheads="1"/>
          </p:cNvSpPr>
          <p:nvPr/>
        </p:nvSpPr>
        <p:spPr bwMode="auto">
          <a:xfrm>
            <a:off x="5476875" y="1503363"/>
            <a:ext cx="1974850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Уплата в полном объеме (100%) </a:t>
            </a:r>
          </a:p>
        </p:txBody>
      </p:sp>
      <p:pic>
        <p:nvPicPr>
          <p:cNvPr id="22538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7775" y="4418013"/>
            <a:ext cx="15827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TextBox 1"/>
          <p:cNvSpPr txBox="1">
            <a:spLocks noChangeArrowheads="1"/>
          </p:cNvSpPr>
          <p:nvPr/>
        </p:nvSpPr>
        <p:spPr bwMode="auto">
          <a:xfrm>
            <a:off x="2363788" y="706438"/>
            <a:ext cx="45466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с 01 января 2021 года</a:t>
            </a:r>
          </a:p>
        </p:txBody>
      </p:sp>
      <p:pic>
        <p:nvPicPr>
          <p:cNvPr id="22540" name="Picture 5" descr="C:\Users\AbramenkoEV\Desktop\доклад_Пилот\1417941581929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163" y="4589463"/>
            <a:ext cx="1281112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1" name="TextBox 23"/>
          <p:cNvSpPr txBox="1">
            <a:spLocks noChangeArrowheads="1"/>
          </p:cNvSpPr>
          <p:nvPr/>
        </p:nvSpPr>
        <p:spPr bwMode="auto">
          <a:xfrm>
            <a:off x="93663" y="6246813"/>
            <a:ext cx="27130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Работник </a:t>
            </a:r>
          </a:p>
        </p:txBody>
      </p:sp>
      <p:pic>
        <p:nvPicPr>
          <p:cNvPr id="22542" name="Рисунок 2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6838" y="2051050"/>
            <a:ext cx="1344612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/>
          <p:cNvSpPr/>
          <p:nvPr/>
        </p:nvSpPr>
        <p:spPr>
          <a:xfrm rot="1048157" flipH="1">
            <a:off x="2892425" y="3827463"/>
            <a:ext cx="1816100" cy="66675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544" name="TextBox 6"/>
          <p:cNvSpPr txBox="1">
            <a:spLocks noChangeArrowheads="1"/>
          </p:cNvSpPr>
          <p:nvPr/>
        </p:nvSpPr>
        <p:spPr bwMode="auto">
          <a:xfrm>
            <a:off x="5465763" y="5808663"/>
            <a:ext cx="1722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Перечисление</a:t>
            </a:r>
          </a:p>
        </p:txBody>
      </p:sp>
      <p:pic>
        <p:nvPicPr>
          <p:cNvPr id="22545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3"/>
          <p:cNvSpPr txBox="1">
            <a:spLocks noChangeArrowheads="1"/>
          </p:cNvSpPr>
          <p:nvPr/>
        </p:nvSpPr>
        <p:spPr bwMode="auto">
          <a:xfrm>
            <a:off x="55563" y="836613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>
                <a:solidFill>
                  <a:srgbClr val="FF0000"/>
                </a:solidFill>
                <a:latin typeface="Verdana" pitchFamily="34" charset="0"/>
              </a:rPr>
              <a:t>ВАЖНО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3075" y="552450"/>
            <a:ext cx="8307388" cy="57435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defRPr/>
            </a:pP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Размер пособий и формула расчета пособий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меняется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Изменяется схема взаимодействия отделения Фонда со страхователями и застрахованными лицами (работниками)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  <a:defRPr/>
            </a:pPr>
            <a:endParaRPr lang="ru-RU" sz="2400" dirty="0">
              <a:solidFill>
                <a:schemeClr val="tx1"/>
              </a:solidFill>
              <a:latin typeface="Segoe UI" pitchFamily="34" charset="0"/>
              <a:cs typeface="Segoe U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1600" dirty="0">
              <a:solidFill>
                <a:schemeClr val="accent1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24579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3075" y="655638"/>
            <a:ext cx="8307388" cy="481965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3 дня нетрудоспособности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и ранее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рассчитываться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выплачиваться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бухгалтерией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работодателя </a:t>
            </a:r>
            <a:endParaRPr lang="ru-RU" sz="3200" dirty="0">
              <a:solidFill>
                <a:schemeClr val="tx1"/>
              </a:solidFill>
              <a:latin typeface="Segoe UI" pitchFamily="34" charset="0"/>
              <a:cs typeface="Segoe U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endParaRPr lang="ru-RU" sz="2000" dirty="0">
              <a:solidFill>
                <a:schemeClr val="accent1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26626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7152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55563" y="836613"/>
            <a:ext cx="9144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>
                <a:solidFill>
                  <a:srgbClr val="FF0000"/>
                </a:solidFill>
                <a:latin typeface="Verdana" pitchFamily="34" charset="0"/>
              </a:rPr>
              <a:t>ВАЖНО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6"/>
          <p:cNvSpPr txBox="1">
            <a:spLocks noChangeArrowheads="1"/>
          </p:cNvSpPr>
          <p:nvPr/>
        </p:nvSpPr>
        <p:spPr bwMode="auto">
          <a:xfrm>
            <a:off x="4763" y="260350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2A63A8"/>
                </a:solidFill>
                <a:latin typeface="Verdana" pitchFamily="34" charset="0"/>
              </a:rPr>
              <a:t>Прямые выплаты</a:t>
            </a:r>
          </a:p>
        </p:txBody>
      </p:sp>
      <p:pic>
        <p:nvPicPr>
          <p:cNvPr id="28674" name="Picture 5" descr="C:\Users\AbramenkoEV\Desktop\доклад_Пилот\141794158192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5"/>
            <a:ext cx="1608138" cy="214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Diagram group"/>
          <p:cNvGrpSpPr/>
          <p:nvPr/>
        </p:nvGrpSpPr>
        <p:grpSpPr>
          <a:xfrm>
            <a:off x="4223878" y="1310323"/>
            <a:ext cx="2280668" cy="1847850"/>
            <a:chOff x="3998449" y="443652"/>
            <a:chExt cx="2363860" cy="2363860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998449" y="443652"/>
              <a:ext cx="2363860" cy="2363860"/>
            </a:xfrm>
            <a:prstGeom prst="roundRect">
              <a:avLst>
                <a:gd name="adj" fmla="val 10000"/>
              </a:avLst>
            </a:prstGeom>
            <a:blipFill rotWithShape="1">
              <a:blip r:embed="rId3"/>
              <a:stretch>
                <a:fillRect/>
              </a:stretch>
            </a:blipFill>
            <a:sp3d z="-54000"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2">
                <a:tint val="50000"/>
                <a:hueOff val="-440331"/>
                <a:satOff val="-38085"/>
                <a:lumOff val="4377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8676" name="TextBox 1"/>
          <p:cNvSpPr txBox="1">
            <a:spLocks noChangeArrowheads="1"/>
          </p:cNvSpPr>
          <p:nvPr/>
        </p:nvSpPr>
        <p:spPr bwMode="auto">
          <a:xfrm>
            <a:off x="160338" y="5638800"/>
            <a:ext cx="1993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Работник</a:t>
            </a:r>
          </a:p>
        </p:txBody>
      </p:sp>
      <p:sp>
        <p:nvSpPr>
          <p:cNvPr id="28677" name="TextBox 13"/>
          <p:cNvSpPr txBox="1">
            <a:spLocks noChangeArrowheads="1"/>
          </p:cNvSpPr>
          <p:nvPr/>
        </p:nvSpPr>
        <p:spPr bwMode="auto">
          <a:xfrm>
            <a:off x="3851275" y="3195638"/>
            <a:ext cx="29987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Работодатель</a:t>
            </a:r>
          </a:p>
        </p:txBody>
      </p:sp>
      <p:sp>
        <p:nvSpPr>
          <p:cNvPr id="4" name="Стрелка вправо 3"/>
          <p:cNvSpPr/>
          <p:nvPr/>
        </p:nvSpPr>
        <p:spPr>
          <a:xfrm rot="20154939">
            <a:off x="1233488" y="2292350"/>
            <a:ext cx="2700337" cy="5746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79" name="TextBox 4"/>
          <p:cNvSpPr txBox="1">
            <a:spLocks noChangeArrowheads="1"/>
          </p:cNvSpPr>
          <p:nvPr/>
        </p:nvSpPr>
        <p:spPr bwMode="auto">
          <a:xfrm rot="-1451599">
            <a:off x="1343025" y="1479550"/>
            <a:ext cx="16192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6 месяцев</a:t>
            </a:r>
          </a:p>
        </p:txBody>
      </p:sp>
      <p:pic>
        <p:nvPicPr>
          <p:cNvPr id="28680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6925" y="3286125"/>
            <a:ext cx="1997075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/>
          <p:cNvSpPr/>
          <p:nvPr/>
        </p:nvSpPr>
        <p:spPr>
          <a:xfrm rot="1542363">
            <a:off x="6748463" y="2416175"/>
            <a:ext cx="1374775" cy="576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82" name="TextBox 5"/>
          <p:cNvSpPr txBox="1">
            <a:spLocks noChangeArrowheads="1"/>
          </p:cNvSpPr>
          <p:nvPr/>
        </p:nvSpPr>
        <p:spPr bwMode="auto">
          <a:xfrm rot="1530660">
            <a:off x="6899275" y="1828800"/>
            <a:ext cx="1866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Times New Roman" pitchFamily="18" charset="0"/>
                <a:cs typeface="Times New Roman" pitchFamily="18" charset="0"/>
              </a:rPr>
              <a:t>5 календарных дней</a:t>
            </a:r>
          </a:p>
        </p:txBody>
      </p:sp>
      <p:sp>
        <p:nvSpPr>
          <p:cNvPr id="18" name="Стрелка вправо 17"/>
          <p:cNvSpPr/>
          <p:nvPr/>
        </p:nvSpPr>
        <p:spPr>
          <a:xfrm flipH="1">
            <a:off x="3074988" y="5246688"/>
            <a:ext cx="4360862" cy="5746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84" name="TextBox 16"/>
          <p:cNvSpPr txBox="1">
            <a:spLocks noChangeArrowheads="1"/>
          </p:cNvSpPr>
          <p:nvPr/>
        </p:nvSpPr>
        <p:spPr bwMode="auto">
          <a:xfrm>
            <a:off x="3490913" y="5962650"/>
            <a:ext cx="39449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10 календарных дней</a:t>
            </a:r>
          </a:p>
        </p:txBody>
      </p:sp>
      <p:sp>
        <p:nvSpPr>
          <p:cNvPr id="19" name="TextBox 18"/>
          <p:cNvSpPr txBox="1"/>
          <p:nvPr/>
        </p:nvSpPr>
        <p:spPr>
          <a:xfrm rot="20126599">
            <a:off x="1458913" y="2881313"/>
            <a:ext cx="25273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Заявление о выплате пособия</a:t>
            </a:r>
          </a:p>
        </p:txBody>
      </p:sp>
      <p:pic>
        <p:nvPicPr>
          <p:cNvPr id="28686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638"/>
            <a:ext cx="771525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20988</TotalTime>
  <Words>3207</Words>
  <Application>Microsoft Office PowerPoint</Application>
  <PresentationFormat>Экран (4:3)</PresentationFormat>
  <Paragraphs>392</Paragraphs>
  <Slides>50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50</vt:i4>
      </vt:variant>
    </vt:vector>
  </HeadingPairs>
  <TitlesOfParts>
    <vt:vector size="61" baseType="lpstr">
      <vt:lpstr>Arial</vt:lpstr>
      <vt:lpstr>Calibri Light</vt:lpstr>
      <vt:lpstr>Calibri</vt:lpstr>
      <vt:lpstr>Times New Roman</vt:lpstr>
      <vt:lpstr>Verdana</vt:lpstr>
      <vt:lpstr>Segoe UI</vt:lpstr>
      <vt:lpstr>Wingdings</vt:lpstr>
      <vt:lpstr>DokChampa</vt:lpstr>
      <vt:lpstr>Corbel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Согласно п.2 ч.5 ст.30.5 Федерального закона от 27.06.2011 № 161-ФЗ «О национальной платежной системе» кредитные организации зачисляют выплаты на банковские счета клиентов - физических лиц, операции по которым осуществляются с использованием национальных платежных инструментов («МИР»).   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Inzhevatov</dc:creator>
  <cp:lastModifiedBy>Глазунова Н.В.</cp:lastModifiedBy>
  <cp:revision>631</cp:revision>
  <cp:lastPrinted>2020-08-03T06:04:28Z</cp:lastPrinted>
  <dcterms:created xsi:type="dcterms:W3CDTF">2018-10-17T05:50:39Z</dcterms:created>
  <dcterms:modified xsi:type="dcterms:W3CDTF">2020-08-21T08:46:11Z</dcterms:modified>
</cp:coreProperties>
</file>