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66" r:id="rId3"/>
    <p:sldId id="280" r:id="rId4"/>
    <p:sldId id="282" r:id="rId5"/>
    <p:sldId id="279" r:id="rId6"/>
    <p:sldId id="283" r:id="rId7"/>
    <p:sldId id="272" r:id="rId8"/>
    <p:sldId id="318" r:id="rId9"/>
    <p:sldId id="1156" r:id="rId10"/>
    <p:sldId id="319" r:id="rId11"/>
    <p:sldId id="320" r:id="rId12"/>
    <p:sldId id="1155" r:id="rId13"/>
    <p:sldId id="284" r:id="rId14"/>
    <p:sldId id="305" r:id="rId15"/>
    <p:sldId id="268" r:id="rId16"/>
    <p:sldId id="271" r:id="rId17"/>
    <p:sldId id="263" r:id="rId18"/>
    <p:sldId id="286" r:id="rId19"/>
    <p:sldId id="285" r:id="rId20"/>
    <p:sldId id="287" r:id="rId21"/>
    <p:sldId id="292" r:id="rId22"/>
    <p:sldId id="296" r:id="rId23"/>
    <p:sldId id="307" r:id="rId24"/>
    <p:sldId id="291" r:id="rId25"/>
    <p:sldId id="300" r:id="rId26"/>
    <p:sldId id="290" r:id="rId27"/>
    <p:sldId id="299" r:id="rId28"/>
    <p:sldId id="304" r:id="rId29"/>
    <p:sldId id="298" r:id="rId30"/>
    <p:sldId id="303" r:id="rId31"/>
    <p:sldId id="314" r:id="rId32"/>
    <p:sldId id="308" r:id="rId33"/>
    <p:sldId id="302" r:id="rId34"/>
    <p:sldId id="301" r:id="rId35"/>
    <p:sldId id="312" r:id="rId36"/>
    <p:sldId id="293" r:id="rId37"/>
    <p:sldId id="297" r:id="rId38"/>
    <p:sldId id="309" r:id="rId39"/>
    <p:sldId id="289" r:id="rId40"/>
    <p:sldId id="295" r:id="rId41"/>
    <p:sldId id="310" r:id="rId42"/>
    <p:sldId id="311" r:id="rId43"/>
    <p:sldId id="1157" r:id="rId44"/>
    <p:sldId id="288" r:id="rId45"/>
    <p:sldId id="294" r:id="rId46"/>
    <p:sldId id="306" r:id="rId47"/>
    <p:sldId id="313" r:id="rId48"/>
    <p:sldId id="317" r:id="rId49"/>
    <p:sldId id="316" r:id="rId50"/>
    <p:sldId id="315" r:id="rId51"/>
    <p:sldId id="261" r:id="rId52"/>
    <p:sldId id="1158" r:id="rId53"/>
    <p:sldId id="1159" r:id="rId54"/>
    <p:sldId id="1160" r:id="rId55"/>
    <p:sldId id="1161" r:id="rId56"/>
    <p:sldId id="262" r:id="rId57"/>
  </p:sldIdLst>
  <p:sldSz cx="9144000" cy="6858000" type="screen4x3"/>
  <p:notesSz cx="6797675" cy="99298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napToGrid="0">
      <p:cViewPr>
        <p:scale>
          <a:sx n="76" d="100"/>
          <a:sy n="76" d="100"/>
        </p:scale>
        <p:origin x="-816" y="-8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DB839B2-0848-46CC-9D9D-5308731F1537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100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31338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0AEF60D-B190-4B71-A1A3-8FA1B871D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0705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AE37C418-F78A-41C2-B931-969D45FDFDCC}" type="slidenum">
              <a:rPr lang="ru-RU" altLang="ru-RU" sz="1200">
                <a:latin typeface="Times New Roman" pitchFamily="18" charset="0"/>
              </a:rPr>
              <a:pPr algn="r" eaLnBrk="1" hangingPunct="1"/>
              <a:t>12</a:t>
            </a:fld>
            <a:endParaRPr lang="ru-RU" altLang="ru-RU" sz="1200">
              <a:latin typeface="Times New Roman" pitchFamily="18" charset="0"/>
            </a:endParaRPr>
          </a:p>
        </p:txBody>
      </p:sp>
      <p:sp>
        <p:nvSpPr>
          <p:cNvPr id="60419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3E1ADD93-5542-4FFC-940B-8BFCF06EE9F3}" type="slidenum">
              <a:rPr lang="ru-RU" altLang="ru-RU" sz="1200">
                <a:latin typeface="Times New Roman" pitchFamily="18" charset="0"/>
              </a:rPr>
              <a:pPr algn="r" eaLnBrk="1" hangingPunct="1"/>
              <a:t>12</a:t>
            </a:fld>
            <a:endParaRPr lang="ru-RU" altLang="ru-RU" sz="1200">
              <a:latin typeface="Times New Roman" pitchFamily="18" charset="0"/>
            </a:endParaRPr>
          </a:p>
        </p:txBody>
      </p:sp>
      <p:sp>
        <p:nvSpPr>
          <p:cNvPr id="604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>
                <a:latin typeface="Arial" pitchFamily="34" charset="0"/>
              </a:rPr>
              <a:t>Немного о разных особенностях расчета пособий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6C5F9-E0DE-4B83-B17C-11DD45591C0F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5E08B-79AC-4581-8A5F-B596DD2605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1903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18B27-3308-4D8B-A2E8-20BC9F1D06EB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10FC3-6584-42B7-AB9E-A74CDB8ED5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041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4ED18-70E6-496A-8331-C581C373A646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F04D8-BC39-4A75-80CB-4B30C365C7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6827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EED28-C94E-435B-988E-05E9427A32BB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476EB-601E-4B47-84E3-055779AC99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0924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AD2E0-6F89-45E4-BD30-8C1EFD264FBA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19D99-C73B-4E4F-9AE9-7B79D9CB88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81392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9A80D-AD98-40E7-8A36-4C9B7388D350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92F61-2EEE-4682-96D5-BCD2AB806C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6911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9A582-2A8F-4019-A9B8-3EC5ADD47708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F541C-1066-47E3-97C7-0711808E50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3220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987E7-2372-4950-8987-1CAFA3E09C21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417A5-261D-40DC-9A8A-EB46CEF846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4296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4588C-4CD1-4E41-90E7-752D8775B4DC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BB3CD-AB78-4D4D-BEE7-D2D980EBBB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8401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041A1-A064-49D1-8399-AFB57DE869E8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9AAD3-7052-4B2D-8A3C-17905297AE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2511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EC39B-01D1-4D65-86EC-84588FCE164D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0EA6C-DFAC-4381-9C5F-D8BBA8AE16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4762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7705B4-DDFD-49A8-8838-50EE4642643D}" type="datetimeFigureOut">
              <a:rPr lang="ru-RU"/>
              <a:pPr>
                <a:defRPr/>
              </a:pPr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102012B-9473-41E9-B454-F6687CDEFC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lk.fss.ru/eln.html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its.1c.ru/db/elreps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s://its.1c.ru/db/content/staff1c/src/05%20%D1%80%D0%B0%D1%81%D1%87%D0%B5%D1%82%D1%8B%20%D1%81%20%D0%BF%D0%B5%D1%80%D1%81%D0%BE%D0%BD%D0%B0%D0%BB%D0%BE%D0%BC/%D0%BF%D0%B8%D0%BB%D0%BE%D1%82%D0%BD%D1%8B%D0%B9%20%D0%BF%D1%80%D0%BE%D0%B5%D0%BA%D1%82/%D0%B1%D0%BE%D0%BB%D1%8C%D0%BD%D0%B8%D1%87%D0%BD%D1%8B%D0%B9,%20%D0%B4%D0%B5%D0%BA%D1%80%D0%B5%D1%82,%20%D1%80%D0%B0%D0%BD%D0%BD%D0%B8%D0%B5%20%D1%81%D1%80%D0%BE%D0%BA%D0%B8/%D0%B7%D0%B0%D1%8F%D0%B2%D0%BB%D0%B5%D0%BD%D0%B8%D0%B5_%D0%B4%D0%B5%D0%BA%D1%80%D0%B5%D1%82/%D0%B7%D0%B0%D1%8F%D0%B2%D0%BB%D0%B5%D0%BD%D0%B8%D0%B5_%D0%B4%D0%B5%D0%BA%D1%80%D0%B5%D1%82_zup30.htm?_=1585294233" TargetMode="Externa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s://its.1c.ru/" TargetMode="External"/><Relationship Id="rId7" Type="http://schemas.openxmlformats.org/officeDocument/2006/relationships/hyperlink" Target="https://1c-report.ru/about/legal-persons" TargetMode="External"/><Relationship Id="rId2" Type="http://schemas.openxmlformats.org/officeDocument/2006/relationships/hyperlink" Target="http://v8.1c.ru/lawmonitor/lawchanges.j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iki.astral.ru/" TargetMode="External"/><Relationship Id="rId5" Type="http://schemas.openxmlformats.org/officeDocument/2006/relationships/hyperlink" Target="https://lector.1c.ru/" TargetMode="External"/><Relationship Id="rId4" Type="http://schemas.openxmlformats.org/officeDocument/2006/relationships/hyperlink" Target="https://buh.ru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1375" y="1468438"/>
            <a:ext cx="7756525" cy="2387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Готовность</a:t>
            </a:r>
            <a:r>
              <a:rPr lang="ru-RU" altLang="ru-RU" sz="4000" b="1" dirty="0">
                <a:solidFill>
                  <a:schemeClr val="accent1">
                    <a:lumMod val="50000"/>
                  </a:schemeClr>
                </a:solidFill>
              </a:rPr>
              <a:t> программ </a:t>
            </a:r>
            <a:br>
              <a:rPr lang="ru-RU" altLang="ru-RU" sz="4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altLang="ru-RU" sz="4000" b="1" dirty="0">
                <a:solidFill>
                  <a:schemeClr val="accent1">
                    <a:lumMod val="50000"/>
                  </a:schemeClr>
                </a:solidFill>
              </a:rPr>
              <a:t>семейства 1С:Предприятие 8 </a:t>
            </a:r>
            <a:br>
              <a:rPr lang="ru-RU" altLang="ru-RU" sz="4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к переходу </a:t>
            </a:r>
            <a:r>
              <a:rPr lang="ru-RU" sz="4000" b="1" dirty="0">
                <a:solidFill>
                  <a:srgbClr val="FF0000"/>
                </a:solidFill>
              </a:rPr>
              <a:t>Свердловской области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с </a:t>
            </a:r>
            <a:r>
              <a:rPr lang="ru-RU" sz="4000" b="1" dirty="0">
                <a:solidFill>
                  <a:srgbClr val="FF0000"/>
                </a:solidFill>
              </a:rPr>
              <a:t>01.01.2021 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на прямые выплаты страхового обеспечения (ПВСО)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08638" y="4978400"/>
            <a:ext cx="3224212" cy="981075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r>
              <a:rPr lang="ru-RU" altLang="ru-RU" sz="2000" smtClean="0">
                <a:solidFill>
                  <a:srgbClr val="1F4E79"/>
                </a:solidFill>
              </a:rPr>
              <a:t>25.08.2020 </a:t>
            </a:r>
          </a:p>
          <a:p>
            <a:pPr algn="r" eaLnBrk="1" hangingPunct="1">
              <a:lnSpc>
                <a:spcPct val="80000"/>
              </a:lnSpc>
            </a:pPr>
            <a:r>
              <a:rPr lang="ru-RU" altLang="ru-RU" sz="2000" smtClean="0">
                <a:solidFill>
                  <a:srgbClr val="1F4E79"/>
                </a:solidFill>
              </a:rPr>
              <a:t>Некрасова Марина, консультант-разработчик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285750" y="279400"/>
            <a:ext cx="8501063" cy="847725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</a:p>
        </p:txBody>
      </p:sp>
      <p:pic>
        <p:nvPicPr>
          <p:cNvPr id="11267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1201738"/>
            <a:ext cx="9144001" cy="462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3663" y="1066800"/>
            <a:ext cx="2406650" cy="4413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82563" y="1825625"/>
            <a:ext cx="1047750" cy="2762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335588" y="2917825"/>
            <a:ext cx="2297112" cy="1090613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363538" y="187325"/>
            <a:ext cx="8501062" cy="847725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</a:p>
        </p:txBody>
      </p:sp>
      <p:pic>
        <p:nvPicPr>
          <p:cNvPr id="12291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2563"/>
            <a:ext cx="9144000" cy="457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7727950" y="3957638"/>
            <a:ext cx="1416050" cy="2071687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/>
          </p:cNvSpPr>
          <p:nvPr>
            <p:ph type="ctrTitle" idx="4294967295"/>
          </p:nvPr>
        </p:nvSpPr>
        <p:spPr>
          <a:xfrm>
            <a:off x="6260514" y="250825"/>
            <a:ext cx="2287587" cy="538163"/>
          </a:xfrm>
        </p:spPr>
        <p:txBody>
          <a:bodyPr/>
          <a:lstStyle/>
          <a:p>
            <a:pPr eaLnBrk="1" hangingPunct="1"/>
            <a:r>
              <a:rPr lang="ru-RU" altLang="ru-RU" sz="2800" dirty="0" smtClean="0"/>
              <a:t>1С:Лекторий</a:t>
            </a:r>
          </a:p>
        </p:txBody>
      </p:sp>
      <p:sp>
        <p:nvSpPr>
          <p:cNvPr id="13315" name="Rectangle 8"/>
          <p:cNvSpPr>
            <a:spLocks noGrp="1"/>
          </p:cNvSpPr>
          <p:nvPr>
            <p:ph type="subTitle" idx="4294967295"/>
          </p:nvPr>
        </p:nvSpPr>
        <p:spPr>
          <a:xfrm>
            <a:off x="0" y="3962400"/>
            <a:ext cx="6697663" cy="15843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3600" b="1" smtClean="0">
                <a:solidFill>
                  <a:schemeClr val="tx2"/>
                </a:solidFill>
              </a:rPr>
              <a:t>   «Электронный больничный»</a:t>
            </a:r>
            <a:br>
              <a:rPr lang="ru-RU" altLang="ru-RU" sz="3600" b="1" smtClean="0">
                <a:solidFill>
                  <a:schemeClr val="tx2"/>
                </a:solidFill>
              </a:rPr>
            </a:br>
            <a:r>
              <a:rPr lang="ru-RU" altLang="ru-RU" sz="3600" b="1" smtClean="0">
                <a:solidFill>
                  <a:schemeClr val="tx2"/>
                </a:solidFill>
              </a:rPr>
              <a:t>и</a:t>
            </a:r>
            <a:br>
              <a:rPr lang="ru-RU" altLang="ru-RU" sz="3600" b="1" smtClean="0">
                <a:solidFill>
                  <a:schemeClr val="tx2"/>
                </a:solidFill>
              </a:rPr>
            </a:br>
            <a:r>
              <a:rPr lang="ru-RU" altLang="ru-RU" sz="3600" b="1" smtClean="0">
                <a:solidFill>
                  <a:schemeClr val="tx2"/>
                </a:solidFill>
              </a:rPr>
              <a:t>  «Прямые выплаты»</a:t>
            </a:r>
            <a:endParaRPr lang="ru-RU" altLang="ru-RU" sz="3600" b="1" smtClean="0">
              <a:solidFill>
                <a:srgbClr val="2A2203"/>
              </a:solidFill>
            </a:endParaRP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6697663" y="896938"/>
            <a:ext cx="1795462" cy="5084762"/>
          </a:xfrm>
          <a:prstGeom prst="chevron">
            <a:avLst>
              <a:gd name="adj" fmla="val 62995"/>
            </a:avLst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pPr eaLnBrk="1" hangingPunct="1"/>
            <a:endParaRPr lang="ru-RU" altLang="ru-RU" sz="1400" b="1">
              <a:solidFill>
                <a:srgbClr val="4D4D4D"/>
              </a:solidFill>
            </a:endParaRP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276225" y="963613"/>
            <a:ext cx="6132513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3200" b="1">
                <a:solidFill>
                  <a:srgbClr val="2A2203"/>
                </a:solidFill>
              </a:rPr>
              <a:t>Возможности программы «1С:Зарплата и управление персоналом 8» редакции 3</a:t>
            </a:r>
            <a:br>
              <a:rPr lang="ru-RU" altLang="ru-RU" sz="3200" b="1">
                <a:solidFill>
                  <a:srgbClr val="2A2203"/>
                </a:solidFill>
              </a:rPr>
            </a:br>
            <a:r>
              <a:rPr lang="ru-RU" altLang="ru-RU" sz="3200" b="1">
                <a:solidFill>
                  <a:srgbClr val="2A2203"/>
                </a:solidFill>
              </a:rPr>
              <a:t>по взаимодействию с ФСС</a:t>
            </a:r>
            <a:br>
              <a:rPr lang="ru-RU" altLang="ru-RU" sz="3200" b="1">
                <a:solidFill>
                  <a:srgbClr val="2A2203"/>
                </a:solidFill>
              </a:rPr>
            </a:br>
            <a:r>
              <a:rPr lang="ru-RU" altLang="ru-RU" sz="3200" b="1">
                <a:solidFill>
                  <a:srgbClr val="2A2203"/>
                </a:solidFill>
              </a:rPr>
              <a:t>по проектам: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 idx="4294967295"/>
          </p:nvPr>
        </p:nvSpPr>
        <p:spPr>
          <a:xfrm>
            <a:off x="0" y="388938"/>
            <a:ext cx="9144000" cy="1081087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FF0000"/>
                </a:solidFill>
              </a:rPr>
              <a:t>Преимущества электронных листков нетрудоспособности при прямых выплатах в 1С</a:t>
            </a:r>
          </a:p>
        </p:txBody>
      </p:sp>
      <p:sp>
        <p:nvSpPr>
          <p:cNvPr id="14339" name="Rectangle 3"/>
          <p:cNvSpPr>
            <a:spLocks noGrp="1"/>
          </p:cNvSpPr>
          <p:nvPr>
            <p:ph type="body" idx="4294967295"/>
          </p:nvPr>
        </p:nvSpPr>
        <p:spPr>
          <a:xfrm>
            <a:off x="287338" y="2087563"/>
            <a:ext cx="8856662" cy="3862387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Char char="ü"/>
            </a:pPr>
            <a:r>
              <a:rPr lang="ru-RU" altLang="zh-CN" sz="2400" smtClean="0"/>
              <a:t> Одновременное участие страхователя в обоих проектах ФСС предоставляет для организации широкие возможности автоматизации обработки пособий. С бухгалтера снимается ответственность контроля фальсификации листков нетрудоспособности</a:t>
            </a:r>
          </a:p>
          <a:p>
            <a:pPr marL="0" indent="0" eaLnBrk="1" hangingPunct="1">
              <a:buFont typeface="Wingdings" pitchFamily="2" charset="2"/>
              <a:buChar char="ü"/>
            </a:pPr>
            <a:r>
              <a:rPr lang="ru-RU" altLang="zh-CN" sz="2400" smtClean="0"/>
              <a:t> Работодатель оплачивает три первых дня больничных листов, уже зарегистрированных в ФСС</a:t>
            </a:r>
          </a:p>
          <a:p>
            <a:pPr marL="0" indent="0" eaLnBrk="1" hangingPunct="1">
              <a:buFont typeface="Wingdings" pitchFamily="2" charset="2"/>
              <a:buChar char="ü"/>
            </a:pPr>
            <a:r>
              <a:rPr lang="ru-RU" altLang="zh-CN" sz="2400" smtClean="0"/>
              <a:t> Однако страхователь получает не только преимущества двух проектов, но и </a:t>
            </a:r>
            <a:r>
              <a:rPr lang="ru-RU" altLang="zh-CN" sz="2400" smtClean="0">
                <a:solidFill>
                  <a:srgbClr val="FF0000"/>
                </a:solidFill>
              </a:rPr>
              <a:t>необходимость формирования и представления отчетности отдельно по каждому из проектов</a:t>
            </a:r>
            <a:endParaRPr lang="ru-RU" altLang="ru-RU" sz="24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>
          <a:xfrm>
            <a:off x="538619" y="149769"/>
            <a:ext cx="8192631" cy="1081087"/>
          </a:xfrm>
        </p:spPr>
        <p:txBody>
          <a:bodyPr/>
          <a:lstStyle/>
          <a:p>
            <a:pPr eaLnBrk="1" hangingPunct="1"/>
            <a:r>
              <a:rPr lang="ru-RU" altLang="ru-RU" sz="3200" b="1" dirty="0" smtClean="0">
                <a:solidFill>
                  <a:srgbClr val="FF0000"/>
                </a:solidFill>
                <a:latin typeface="+mn-lt"/>
              </a:rPr>
              <a:t>Прямые выплаты страхового обеспечения в 1С</a:t>
            </a:r>
          </a:p>
        </p:txBody>
      </p:sp>
      <p:pic>
        <p:nvPicPr>
          <p:cNvPr id="15363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1271588"/>
            <a:ext cx="7358062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603375" y="4400550"/>
            <a:ext cx="6896100" cy="547688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603375" y="4949825"/>
            <a:ext cx="6896100" cy="53657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027113" y="338138"/>
            <a:ext cx="7086600" cy="985837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FF0000"/>
                </a:solidFill>
              </a:rPr>
              <a:t>ЭЛН и ПВСО в 1С. С чего начать?</a:t>
            </a:r>
          </a:p>
        </p:txBody>
      </p:sp>
      <p:sp>
        <p:nvSpPr>
          <p:cNvPr id="1457157" name="Rectangle 5"/>
          <p:cNvSpPr>
            <a:spLocks noGrp="1" noChangeArrowheads="1"/>
          </p:cNvSpPr>
          <p:nvPr>
            <p:ph idx="1"/>
          </p:nvPr>
        </p:nvSpPr>
        <p:spPr>
          <a:xfrm>
            <a:off x="395288" y="1563688"/>
            <a:ext cx="8480425" cy="4587875"/>
          </a:xfrm>
        </p:spPr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  <a:buFont typeface="Wingdings" panose="05000000000000000000" pitchFamily="2" charset="2"/>
              <a:buNone/>
              <a:defRPr/>
            </a:pPr>
            <a:r>
              <a:rPr lang="ru-RU" altLang="ru-RU" dirty="0">
                <a:solidFill>
                  <a:srgbClr val="1F4E79"/>
                </a:solidFill>
              </a:rPr>
              <a:t>Возможность использовать ЭЛН в 1С появилась с июня 2017 года</a:t>
            </a:r>
          </a:p>
          <a:p>
            <a:pPr eaLnBrk="1" hangingPunct="1">
              <a:lnSpc>
                <a:spcPct val="70000"/>
              </a:lnSpc>
              <a:buFont typeface="Wingdings" panose="05000000000000000000" pitchFamily="2" charset="2"/>
              <a:buNone/>
              <a:defRPr/>
            </a:pPr>
            <a:endParaRPr lang="ru-RU" altLang="ru-RU" sz="2000" dirty="0">
              <a:solidFill>
                <a:srgbClr val="1F4E79"/>
              </a:solidFill>
            </a:endParaRPr>
          </a:p>
          <a:p>
            <a:pPr eaLnBrk="1" hangingPunct="1">
              <a:lnSpc>
                <a:spcPct val="70000"/>
              </a:lnSpc>
              <a:buFont typeface="Wingdings" panose="05000000000000000000" pitchFamily="2" charset="2"/>
              <a:buNone/>
              <a:defRPr/>
            </a:pPr>
            <a:r>
              <a:rPr lang="ru-RU" altLang="ru-RU" dirty="0">
                <a:solidFill>
                  <a:srgbClr val="1F4E79"/>
                </a:solidFill>
              </a:rPr>
              <a:t>Для начала работы с ЭЛН и по Пилотному Проекту ПВСО в 1С необходимо: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ru-RU" altLang="ru-RU" dirty="0">
                <a:solidFill>
                  <a:srgbClr val="1F4E79"/>
                </a:solidFill>
              </a:rPr>
              <a:t>Получить усиленную квалифицированную электронную подпись на юридическое лицо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ru-RU" altLang="ru-RU" dirty="0">
                <a:solidFill>
                  <a:srgbClr val="1F4E79"/>
                </a:solidFill>
              </a:rPr>
              <a:t>Ознакомиться с инструкцией, скачать и установить необходимые сертификаты с сайта ФСС: </a:t>
            </a:r>
            <a:r>
              <a:rPr lang="ru-RU" altLang="ru-RU" dirty="0">
                <a:hlinkClick r:id="rId2"/>
              </a:rPr>
              <a:t>https://lk.fss.ru/eln.html</a:t>
            </a:r>
            <a:endParaRPr lang="en-US" altLang="ru-RU" dirty="0"/>
          </a:p>
          <a:p>
            <a:pPr eaLnBrk="1" hangingPunct="1">
              <a:lnSpc>
                <a:spcPct val="70000"/>
              </a:lnSpc>
              <a:defRPr/>
            </a:pPr>
            <a:r>
              <a:rPr lang="ru-RU" altLang="ru-RU" dirty="0">
                <a:solidFill>
                  <a:srgbClr val="1F4E79"/>
                </a:solidFill>
              </a:rPr>
              <a:t>Подключить сервис «1С-Отчетность» в программе</a:t>
            </a:r>
          </a:p>
          <a:p>
            <a:pPr eaLnBrk="1" hangingPunct="1">
              <a:lnSpc>
                <a:spcPct val="70000"/>
              </a:lnSpc>
              <a:buFont typeface="Arial" pitchFamily="34" charset="0"/>
              <a:buNone/>
              <a:defRPr/>
            </a:pPr>
            <a:endParaRPr lang="en-US" altLang="ru-RU" sz="2000" dirty="0"/>
          </a:p>
          <a:p>
            <a:pPr eaLnBrk="1" hangingPunct="1">
              <a:lnSpc>
                <a:spcPct val="70000"/>
              </a:lnSpc>
              <a:buFont typeface="Wingdings" panose="05000000000000000000" pitchFamily="2" charset="2"/>
              <a:buNone/>
              <a:defRPr/>
            </a:pPr>
            <a:endParaRPr lang="ru-RU" altLang="ru-RU" sz="2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379413" y="557213"/>
            <a:ext cx="8515350" cy="598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92075" eaLnBrk="1" hangingPunct="1"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</a:pPr>
            <a:endParaRPr lang="ru-RU" altLang="ru-RU" sz="2000">
              <a:solidFill>
                <a:srgbClr val="292929"/>
              </a:solidFill>
            </a:endParaRPr>
          </a:p>
        </p:txBody>
      </p:sp>
      <p:sp>
        <p:nvSpPr>
          <p:cNvPr id="17411" name="Rectangle 29"/>
          <p:cNvSpPr>
            <a:spLocks noChangeArrowheads="1"/>
          </p:cNvSpPr>
          <p:nvPr/>
        </p:nvSpPr>
        <p:spPr bwMode="auto">
          <a:xfrm>
            <a:off x="125413" y="354013"/>
            <a:ext cx="76565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</a:rPr>
              <a:t>         Взаимодействия с ФСС из </a:t>
            </a:r>
            <a:r>
              <a:rPr lang="ru-RU" altLang="ru-RU" sz="4000" b="1">
                <a:solidFill>
                  <a:srgbClr val="FF0000"/>
                </a:solidFill>
              </a:rPr>
              <a:t>1</a:t>
            </a:r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</a:rPr>
              <a:t>С</a:t>
            </a:r>
            <a:endParaRPr lang="ru-RU" altLang="ru-RU" sz="4000" b="1">
              <a:solidFill>
                <a:srgbClr val="FF0000"/>
              </a:solidFill>
              <a:latin typeface="Calibri Light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12750" y="1077913"/>
            <a:ext cx="8447088" cy="508793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ru-RU" altLang="ru-RU" sz="2800" dirty="0">
              <a:solidFill>
                <a:srgbClr val="1F4E79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800" u="sng" dirty="0">
                <a:solidFill>
                  <a:srgbClr val="1F4E79"/>
                </a:solidFill>
                <a:latin typeface="Arial" panose="020B0604020202020204" pitchFamily="34" charset="0"/>
              </a:rPr>
              <a:t>При использовании сервиса «1С-Отчетность» 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000" dirty="0">
                <a:solidFill>
                  <a:srgbClr val="1F4E79"/>
                </a:solidFill>
                <a:latin typeface="Arial" panose="020B0604020202020204" pitchFamily="34" charset="0"/>
              </a:rPr>
              <a:t>с подключенным направлением «ФСС» 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000" dirty="0">
                <a:solidFill>
                  <a:srgbClr val="1F4E79"/>
                </a:solidFill>
                <a:latin typeface="Arial" panose="020B0604020202020204" pitchFamily="34" charset="0"/>
              </a:rPr>
              <a:t>настройки и сертификаты, необходимые для обмена </a:t>
            </a:r>
            <a:r>
              <a:rPr lang="ru-RU" alt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для ЭЛН  и ПВСО</a:t>
            </a:r>
            <a:r>
              <a:rPr lang="ru-RU" altLang="ru-RU" sz="2000" dirty="0">
                <a:solidFill>
                  <a:srgbClr val="1F4E79"/>
                </a:solidFill>
                <a:latin typeface="Arial" panose="020B0604020202020204" pitchFamily="34" charset="0"/>
              </a:rPr>
              <a:t>, устанавливаются автоматически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/>
            </a:pPr>
            <a:endParaRPr lang="ru-RU" altLang="ru-RU" sz="2000" dirty="0">
              <a:solidFill>
                <a:srgbClr val="1F4E79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800" u="sng" dirty="0">
                <a:solidFill>
                  <a:srgbClr val="1F4E79"/>
                </a:solidFill>
                <a:latin typeface="Arial" panose="020B0604020202020204" pitchFamily="34" charset="0"/>
              </a:rPr>
              <a:t>Если сервис «1С-Отчетность» не используется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000" dirty="0">
                <a:solidFill>
                  <a:srgbClr val="1F4E79"/>
                </a:solidFill>
                <a:latin typeface="Arial" panose="020B0604020202020204" pitchFamily="34" charset="0"/>
              </a:rPr>
              <a:t>обмен с ФСС тоже возможен,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000" dirty="0">
                <a:solidFill>
                  <a:srgbClr val="1F4E79"/>
                </a:solidFill>
                <a:latin typeface="Arial" panose="020B0604020202020204" pitchFamily="34" charset="0"/>
              </a:rPr>
              <a:t>но необходимо произвести настройки вручную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000" dirty="0">
                <a:solidFill>
                  <a:srgbClr val="1F4E79"/>
                </a:solidFill>
              </a:rPr>
              <a:t>При необходимости - настроить сертификаты в 1С. Инструкция на сайте</a:t>
            </a:r>
            <a:r>
              <a:rPr lang="en-US" altLang="ru-RU" sz="2000" dirty="0">
                <a:solidFill>
                  <a:srgbClr val="1F4E79"/>
                </a:solidFill>
              </a:rPr>
              <a:t> </a:t>
            </a:r>
            <a:r>
              <a:rPr lang="ru-RU" altLang="ru-RU" sz="2000" dirty="0">
                <a:solidFill>
                  <a:srgbClr val="1F4E79"/>
                </a:solidFill>
              </a:rPr>
              <a:t>информационной системы</a:t>
            </a:r>
            <a:r>
              <a:rPr lang="ru-RU" altLang="ru-RU" sz="2000" dirty="0"/>
              <a:t> </a:t>
            </a:r>
            <a:r>
              <a:rPr lang="ru-RU" altLang="ru-RU" sz="2000" dirty="0">
                <a:solidFill>
                  <a:srgbClr val="FF0000"/>
                </a:solidFill>
              </a:rPr>
              <a:t>1С:ИТС </a:t>
            </a:r>
            <a:r>
              <a:rPr lang="ru-RU" altLang="ru-RU" sz="2000" dirty="0"/>
              <a:t>(</a:t>
            </a:r>
            <a:r>
              <a:rPr lang="ru-RU" altLang="ru-RU" sz="2000" dirty="0">
                <a:hlinkClick r:id="rId2"/>
              </a:rPr>
              <a:t>https://its.1c.ru/db/elreps#content:15:hdoc:_top:элн</a:t>
            </a:r>
            <a:r>
              <a:rPr lang="ru-RU" altLang="ru-RU" sz="2000" dirty="0"/>
              <a:t>)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sz="2000" dirty="0">
                <a:solidFill>
                  <a:srgbClr val="1F4E79"/>
                </a:solidFill>
                <a:latin typeface="Arial" panose="020B0604020202020204" pitchFamily="34" charset="0"/>
              </a:rPr>
              <a:t>при ручных настройках сертификаты ФСС необходимо поддерживать в актуальном состоянии, обновлять с сайтов-источников.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defRPr/>
            </a:pPr>
            <a:endParaRPr lang="ru-RU" altLang="ru-RU" sz="2800" dirty="0">
              <a:solidFill>
                <a:srgbClr val="1F4E79"/>
              </a:solidFill>
              <a:latin typeface="Arial" panose="020B0604020202020204" pitchFamily="34" charset="0"/>
            </a:endParaRPr>
          </a:p>
        </p:txBody>
      </p:sp>
      <p:pic>
        <p:nvPicPr>
          <p:cNvPr id="17413" name="Picture 8" descr="ÐÐ°ÑÑÐ¸Ð½ÐºÐ¸ Ð¿Ð¾ Ð·Ð°Ð¿ÑÐ¾ÑÑ 1Ð¡ Ð¾ÑÑÐµÑÐ½Ð¾ÑÑÑ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813" y="503238"/>
            <a:ext cx="744537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328613" y="811213"/>
            <a:ext cx="861377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92075" eaLnBrk="1" hangingPunct="1">
              <a:lnSpc>
                <a:spcPct val="120000"/>
              </a:lnSpc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</a:pPr>
            <a:r>
              <a:rPr lang="ru-RU" altLang="ru-RU">
                <a:solidFill>
                  <a:srgbClr val="1F4E79"/>
                </a:solidFill>
              </a:rPr>
              <a:t>1С-Отчетность – это современный и удобный  функционал сдачи отчетов, работающий в привычной для пользователя программе «1С». </a:t>
            </a:r>
          </a:p>
          <a:p>
            <a:pPr marL="92075" eaLnBrk="1" hangingPunct="1">
              <a:lnSpc>
                <a:spcPct val="120000"/>
              </a:lnSpc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</a:pPr>
            <a:r>
              <a:rPr lang="ru-RU" altLang="ru-RU">
                <a:solidFill>
                  <a:srgbClr val="1F4E79"/>
                </a:solidFill>
              </a:rPr>
              <a:t>Отправка электронной отчетности в основные контролирующие органы: ФНС, ПФР, ФСС, Росстат, Росалкогольрегулирование и Росприроднадзор.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0225" y="2528888"/>
            <a:ext cx="827088" cy="446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ФНС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70713" y="2527300"/>
            <a:ext cx="18256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ФСС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01913" y="2562225"/>
            <a:ext cx="795337" cy="446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ПФР</a:t>
            </a:r>
          </a:p>
        </p:txBody>
      </p:sp>
      <p:pic>
        <p:nvPicPr>
          <p:cNvPr id="69640" name="Picture 6" descr="FSS_Select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2394" y="3700534"/>
            <a:ext cx="1884011" cy="1914209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69641" name="Picture 8" descr="PFR_Select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1219" y="3089847"/>
            <a:ext cx="1033047" cy="109690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69643" name="Picture 9" descr="PosStat_Select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0221" y="3099973"/>
            <a:ext cx="963269" cy="1075662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19" name="TextBox 18"/>
          <p:cNvSpPr txBox="1"/>
          <p:nvPr/>
        </p:nvSpPr>
        <p:spPr>
          <a:xfrm>
            <a:off x="4678363" y="2560638"/>
            <a:ext cx="1143000" cy="446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Росстат</a:t>
            </a:r>
          </a:p>
        </p:txBody>
      </p:sp>
      <p:pic>
        <p:nvPicPr>
          <p:cNvPr id="69647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57517" y="4903436"/>
            <a:ext cx="992092" cy="1066747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18" name="TextBox 17"/>
          <p:cNvSpPr txBox="1"/>
          <p:nvPr/>
        </p:nvSpPr>
        <p:spPr>
          <a:xfrm>
            <a:off x="1677988" y="4341813"/>
            <a:ext cx="1116012" cy="446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ФСРАР</a:t>
            </a:r>
          </a:p>
        </p:txBody>
      </p:sp>
      <p:pic>
        <p:nvPicPr>
          <p:cNvPr id="13338" name="Picture 26"/>
          <p:cNvPicPr>
            <a:picLocks noChangeAspect="1" noChangeArrowheads="1"/>
          </p:cNvPicPr>
          <p:nvPr/>
        </p:nvPicPr>
        <p:blipFill rotWithShape="1">
          <a:blip r:embed="rId6"/>
          <a:srcRect l="3427" t="31205" r="85765" b="59989"/>
          <a:stretch/>
        </p:blipFill>
        <p:spPr bwMode="auto">
          <a:xfrm>
            <a:off x="3658241" y="4813883"/>
            <a:ext cx="1155700" cy="1066560"/>
          </a:xfrm>
          <a:prstGeom prst="rect">
            <a:avLst/>
          </a:prstGeom>
          <a:noFill/>
          <a:ln w="4445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22" name="TextBox 21"/>
          <p:cNvSpPr txBox="1"/>
          <p:nvPr/>
        </p:nvSpPr>
        <p:spPr>
          <a:xfrm>
            <a:off x="3894138" y="4295775"/>
            <a:ext cx="774700" cy="446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РПН</a:t>
            </a:r>
          </a:p>
        </p:txBody>
      </p:sp>
      <p:pic>
        <p:nvPicPr>
          <p:cNvPr id="69642" name="Picture 5" descr="FNS_Selecte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019" y="3148012"/>
            <a:ext cx="1033048" cy="1033049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1659933" name="Rectangle 29"/>
          <p:cNvSpPr>
            <a:spLocks noChangeArrowheads="1"/>
          </p:cNvSpPr>
          <p:nvPr/>
        </p:nvSpPr>
        <p:spPr bwMode="auto">
          <a:xfrm>
            <a:off x="1079064" y="145354"/>
            <a:ext cx="6450805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0000"/>
                </a:solidFill>
                <a:latin typeface="+mj-lt"/>
                <a:cs typeface="+mn-cs"/>
              </a:rPr>
              <a:t>Возможности сервиса 1С-Отчетность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/>
          </p:cNvSpPr>
          <p:nvPr>
            <p:ph type="title" idx="4294967295"/>
          </p:nvPr>
        </p:nvSpPr>
        <p:spPr>
          <a:xfrm>
            <a:off x="276225" y="38100"/>
            <a:ext cx="8867775" cy="108108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3600" b="1" dirty="0" smtClean="0">
                <a:solidFill>
                  <a:srgbClr val="FF0000"/>
                </a:solidFill>
                <a:latin typeface="+mn-lt"/>
              </a:rPr>
              <a:t>Подключение к прямым выплатам в программе 1С</a:t>
            </a:r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0" y="1157288"/>
            <a:ext cx="5176838" cy="486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xfrm>
            <a:off x="0" y="312390"/>
            <a:ext cx="9144000" cy="1081087"/>
          </a:xfrm>
        </p:spPr>
        <p:txBody>
          <a:bodyPr/>
          <a:lstStyle/>
          <a:p>
            <a:pPr algn="ctr"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Преимущества электронных листков нетрудоспособности при прямых выплатах в 1С</a:t>
            </a:r>
          </a:p>
        </p:txBody>
      </p:sp>
      <p:sp>
        <p:nvSpPr>
          <p:cNvPr id="20483" name="Rectangle 3"/>
          <p:cNvSpPr>
            <a:spLocks noGrp="1"/>
          </p:cNvSpPr>
          <p:nvPr>
            <p:ph type="body" idx="4294967295"/>
          </p:nvPr>
        </p:nvSpPr>
        <p:spPr>
          <a:xfrm>
            <a:off x="0" y="1981200"/>
            <a:ext cx="3257550" cy="46355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en-US" altLang="ru-RU" sz="2400" smtClean="0"/>
              <a:t>  </a:t>
            </a:r>
            <a:r>
              <a:rPr lang="ru-RU" altLang="ru-RU" sz="2400" smtClean="0"/>
              <a:t>В программе 1С в документе </a:t>
            </a:r>
            <a:r>
              <a:rPr lang="ru-RU" altLang="ru-RU" sz="2400" i="1" smtClean="0"/>
              <a:t>Больничный лист</a:t>
            </a:r>
            <a:r>
              <a:rPr lang="ru-RU" altLang="ru-RU" sz="2400" smtClean="0"/>
              <a:t> можно загрузить электронный лист нетрудоспособности по его номеру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en-US" altLang="ru-RU" sz="2400" smtClean="0"/>
              <a:t>  </a:t>
            </a:r>
            <a:r>
              <a:rPr lang="ru-RU" altLang="ru-RU" sz="2400" smtClean="0"/>
              <a:t>При этом на закладке </a:t>
            </a:r>
            <a:r>
              <a:rPr lang="ru-RU" altLang="ru-RU" sz="2400" i="1" smtClean="0"/>
              <a:t>Пилотный проект</a:t>
            </a:r>
            <a:r>
              <a:rPr lang="ru-RU" altLang="ru-RU" sz="2400" smtClean="0"/>
              <a:t> произойдет автоматическое детальное заполнение всей требуемой информации</a:t>
            </a:r>
          </a:p>
        </p:txBody>
      </p:sp>
      <p:graphicFrame>
        <p:nvGraphicFramePr>
          <p:cNvPr id="20484" name="Object 5"/>
          <p:cNvGraphicFramePr>
            <a:graphicFrameLocks noChangeAspect="1"/>
          </p:cNvGraphicFramePr>
          <p:nvPr/>
        </p:nvGraphicFramePr>
        <p:xfrm>
          <a:off x="3427413" y="1816100"/>
          <a:ext cx="5564187" cy="403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Точечный рисунок" r:id="rId3" imgW="7419048" imgH="4828571" progId="Paint.Picture">
                  <p:embed/>
                </p:oleObj>
              </mc:Choice>
              <mc:Fallback>
                <p:oleObj name="Точечный рисунок" r:id="rId3" imgW="7419048" imgH="4828571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7413" y="1816100"/>
                        <a:ext cx="5564187" cy="4030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5059363" y="2359025"/>
            <a:ext cx="2247900" cy="323850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92125" y="150291"/>
            <a:ext cx="8328025" cy="1081087"/>
          </a:xfrm>
        </p:spPr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FF0000"/>
                </a:solidFill>
                <a:latin typeface="+mn-lt"/>
              </a:rPr>
              <a:t>Пилотный проект «Прямые выплаты» (История)</a:t>
            </a: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87338" y="1354138"/>
            <a:ext cx="8856662" cy="5010150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</a:pPr>
            <a:r>
              <a:rPr lang="ru-RU" altLang="ru-RU" sz="2000" smtClean="0">
                <a:solidFill>
                  <a:srgbClr val="FF0000"/>
                </a:solidFill>
              </a:rPr>
              <a:t>С 1 июля 2011 года началось поэтапное реформирование системы социального страхования</a:t>
            </a:r>
            <a:endParaRPr lang="en-US" altLang="ru-RU" sz="2000" smtClean="0">
              <a:solidFill>
                <a:srgbClr val="FF0000"/>
              </a:solidFill>
            </a:endParaRPr>
          </a:p>
          <a:p>
            <a:pPr marL="0" indent="0" eaLnBrk="1" hangingPunct="1"/>
            <a:r>
              <a:rPr lang="ru-RU" altLang="ru-RU" sz="2000" smtClean="0"/>
              <a:t> С инициативой модернизации существующего порядка выплаты пособий по временной нетрудоспособности, материнству и детству выступил Фонд социального страхования Российской Федерации</a:t>
            </a:r>
            <a:endParaRPr lang="en-US" altLang="ru-RU" sz="2000" smtClean="0"/>
          </a:p>
          <a:p>
            <a:pPr marL="0" indent="0" eaLnBrk="1" hangingPunct="1"/>
            <a:r>
              <a:rPr lang="ru-RU" altLang="ru-RU" sz="2000" smtClean="0"/>
              <a:t> Предлагалось изменить систему выплаты пособий:</a:t>
            </a:r>
          </a:p>
          <a:p>
            <a:pPr marL="742950" lvl="1" indent="-285750" eaLnBrk="1" hangingPunct="1"/>
            <a:r>
              <a:rPr lang="ru-RU" altLang="ru-RU" sz="2000" smtClean="0"/>
              <a:t>Вместо действующей «зачетной» системы (использующей механизм выплаты работодателем пособий застрахованным лицам в счет уплаты страховых взносов в Фонд) </a:t>
            </a:r>
          </a:p>
          <a:p>
            <a:pPr marL="742950" lvl="1" indent="-285750" eaLnBrk="1" hangingPunct="1"/>
            <a:r>
              <a:rPr lang="ru-RU" altLang="ru-RU" sz="2000" smtClean="0"/>
              <a:t>Перейти на систему непосредственного назначения и выплаты пособий Фондом социального страхования Российской Федерации (его региональными отделениями) </a:t>
            </a:r>
            <a:endParaRPr lang="en-US" altLang="ru-RU" sz="2000" smtClean="0"/>
          </a:p>
          <a:p>
            <a:pPr marL="0" indent="0" eaLnBrk="1" hangingPunct="1"/>
            <a:r>
              <a:rPr lang="ru-RU" altLang="ru-RU" sz="2000" smtClean="0"/>
              <a:t> Пилотный проект продлили до 31 декабря 2020 г., после чего зачетный механизм уплаты страховых взносов должен будет повсеместно заменен на механизм прямых выплат</a:t>
            </a:r>
            <a:endParaRPr lang="ru-RU" altLang="ru-RU" sz="2000" smtClean="0">
              <a:solidFill>
                <a:srgbClr val="1F4E7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7" name="Object 5"/>
          <p:cNvGraphicFramePr>
            <a:graphicFrameLocks noChangeAspect="1"/>
          </p:cNvGraphicFramePr>
          <p:nvPr/>
        </p:nvGraphicFramePr>
        <p:xfrm>
          <a:off x="434975" y="1208088"/>
          <a:ext cx="8521700" cy="484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Точечный рисунок" r:id="rId3" imgW="10409524" imgH="6542857" progId="Paint.Picture">
                  <p:embed/>
                </p:oleObj>
              </mc:Choice>
              <mc:Fallback>
                <p:oleObj name="Точечный рисунок" r:id="rId3" imgW="10409524" imgH="6542857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975" y="1208088"/>
                        <a:ext cx="8521700" cy="484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579438" y="4419600"/>
            <a:ext cx="1704975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>
          <a:xfrm>
            <a:off x="415142" y="250651"/>
            <a:ext cx="8328025" cy="1081088"/>
          </a:xfrm>
        </p:spPr>
        <p:txBody>
          <a:bodyPr/>
          <a:lstStyle/>
          <a:p>
            <a:pPr algn="ctr"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Прямые выплаты страхового обеспечения в 1С</a:t>
            </a:r>
          </a:p>
        </p:txBody>
      </p:sp>
      <p:graphicFrame>
        <p:nvGraphicFramePr>
          <p:cNvPr id="22531" name="Object 5"/>
          <p:cNvGraphicFramePr>
            <a:graphicFrameLocks noChangeAspect="1"/>
          </p:cNvGraphicFramePr>
          <p:nvPr/>
        </p:nvGraphicFramePr>
        <p:xfrm>
          <a:off x="131763" y="1390650"/>
          <a:ext cx="8742362" cy="455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Точечный рисунок" r:id="rId3" imgW="8802329" imgH="3343742" progId="Paint.Picture">
                  <p:embed/>
                </p:oleObj>
              </mc:Choice>
              <mc:Fallback>
                <p:oleObj name="Точечный рисунок" r:id="rId3" imgW="8802329" imgH="3343742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763" y="1390650"/>
                        <a:ext cx="8742362" cy="4551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962275" y="3709988"/>
            <a:ext cx="1490663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249238" y="4575175"/>
            <a:ext cx="3925887" cy="433388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5" name="Object 4"/>
          <p:cNvGraphicFramePr>
            <a:graphicFrameLocks noChangeAspect="1"/>
          </p:cNvGraphicFramePr>
          <p:nvPr/>
        </p:nvGraphicFramePr>
        <p:xfrm>
          <a:off x="357188" y="952500"/>
          <a:ext cx="8613775" cy="507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Точечный рисунок" r:id="rId3" imgW="9752381" imgH="6552381" progId="Paint.Picture">
                  <p:embed/>
                </p:oleObj>
              </mc:Choice>
              <mc:Fallback>
                <p:oleObj name="Точечный рисунок" r:id="rId3" imgW="9752381" imgH="6552381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952500"/>
                        <a:ext cx="8613775" cy="5072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>
          <a:xfrm>
            <a:off x="409575" y="112734"/>
            <a:ext cx="8328025" cy="1081088"/>
          </a:xfrm>
        </p:spPr>
        <p:txBody>
          <a:bodyPr/>
          <a:lstStyle/>
          <a:p>
            <a:pPr algn="ctr"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Прямые выплаты страхового обеспечения в 1С</a:t>
            </a:r>
          </a:p>
        </p:txBody>
      </p:sp>
      <p:graphicFrame>
        <p:nvGraphicFramePr>
          <p:cNvPr id="24579" name="Object 4"/>
          <p:cNvGraphicFramePr>
            <a:graphicFrameLocks noChangeAspect="1"/>
          </p:cNvGraphicFramePr>
          <p:nvPr/>
        </p:nvGraphicFramePr>
        <p:xfrm>
          <a:off x="1922463" y="1190625"/>
          <a:ext cx="7048500" cy="534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" name="Точечный рисунок" r:id="rId3" imgW="9400000" imgH="6295238" progId="Paint.Picture">
                  <p:embed/>
                </p:oleObj>
              </mc:Choice>
              <mc:Fallback>
                <p:oleObj name="Точечный рисунок" r:id="rId3" imgW="9400000" imgH="6295238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1190625"/>
                        <a:ext cx="7048500" cy="534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3875088" y="2809875"/>
            <a:ext cx="979487" cy="287338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3884613" y="3100388"/>
            <a:ext cx="1501775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2524125" y="3698875"/>
            <a:ext cx="4902200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3500438" y="5340350"/>
            <a:ext cx="1073150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881438" y="2547938"/>
            <a:ext cx="979487" cy="287337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>
          <a:xfrm>
            <a:off x="415142" y="175364"/>
            <a:ext cx="8328025" cy="814192"/>
          </a:xfrm>
        </p:spPr>
        <p:txBody>
          <a:bodyPr/>
          <a:lstStyle/>
          <a:p>
            <a:pPr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Прямые выплаты страхового обеспечения в 1С</a:t>
            </a:r>
          </a:p>
        </p:txBody>
      </p:sp>
      <p:graphicFrame>
        <p:nvGraphicFramePr>
          <p:cNvPr id="25603" name="Object 4"/>
          <p:cNvGraphicFramePr>
            <a:graphicFrameLocks noChangeAspect="1"/>
          </p:cNvGraphicFramePr>
          <p:nvPr/>
        </p:nvGraphicFramePr>
        <p:xfrm>
          <a:off x="317500" y="1165225"/>
          <a:ext cx="8583613" cy="499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Точечный рисунок" r:id="rId3" imgW="8647619" imgH="5458587" progId="Paint.Picture">
                  <p:embed/>
                </p:oleObj>
              </mc:Choice>
              <mc:Fallback>
                <p:oleObj name="Точечный рисунок" r:id="rId3" imgW="8647619" imgH="5458587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" y="1165225"/>
                        <a:ext cx="8583613" cy="4992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3654425" y="4238625"/>
            <a:ext cx="2657475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7" name="Object 4"/>
          <p:cNvGraphicFramePr>
            <a:graphicFrameLocks noChangeAspect="1"/>
          </p:cNvGraphicFramePr>
          <p:nvPr/>
        </p:nvGraphicFramePr>
        <p:xfrm>
          <a:off x="207963" y="1265238"/>
          <a:ext cx="8740775" cy="477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Точечный рисунок" r:id="rId3" imgW="8802329" imgH="3343742" progId="Paint.Picture">
                  <p:embed/>
                </p:oleObj>
              </mc:Choice>
              <mc:Fallback>
                <p:oleObj name="Точечный рисунок" r:id="rId3" imgW="8802329" imgH="3343742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963" y="1265238"/>
                        <a:ext cx="8740775" cy="4776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238125" y="5287963"/>
            <a:ext cx="3241675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Object 4"/>
          <p:cNvGraphicFramePr>
            <a:graphicFrameLocks noChangeAspect="1"/>
          </p:cNvGraphicFramePr>
          <p:nvPr/>
        </p:nvGraphicFramePr>
        <p:xfrm>
          <a:off x="1787525" y="1139825"/>
          <a:ext cx="7221538" cy="539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Точечный рисунок" r:id="rId3" imgW="9628571" imgH="5114286" progId="Paint.Picture">
                  <p:embed/>
                </p:oleObj>
              </mc:Choice>
              <mc:Fallback>
                <p:oleObj name="Точечный рисунок" r:id="rId3" imgW="9628571" imgH="5114286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7525" y="1139825"/>
                        <a:ext cx="7221538" cy="5399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2BAD5304-E053-4F3B-85DD-ED5467FDCFDF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27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1681163" y="1165225"/>
          <a:ext cx="7424737" cy="555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Точечный рисунок" r:id="rId3" imgW="8495238" imgH="4266667" progId="Paint.Picture">
                  <p:embed/>
                </p:oleObj>
              </mc:Choice>
              <mc:Fallback>
                <p:oleObj name="Точечный рисунок" r:id="rId3" imgW="8495238" imgH="4266667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1163" y="1165225"/>
                        <a:ext cx="7424737" cy="555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3741738" y="4141788"/>
            <a:ext cx="1195387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9" name="Object 4"/>
          <p:cNvGraphicFramePr>
            <a:graphicFrameLocks noChangeAspect="1"/>
          </p:cNvGraphicFramePr>
          <p:nvPr/>
        </p:nvGraphicFramePr>
        <p:xfrm>
          <a:off x="1268413" y="1227138"/>
          <a:ext cx="7373937" cy="480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Точечный рисунок" r:id="rId3" imgW="8430802" imgH="3296110" progId="Paint.Picture">
                  <p:embed/>
                </p:oleObj>
              </mc:Choice>
              <mc:Fallback>
                <p:oleObj name="Точечный рисунок" r:id="rId3" imgW="8430802" imgH="3296110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8413" y="1227138"/>
                        <a:ext cx="7373937" cy="480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3" name="Object 4"/>
          <p:cNvGraphicFramePr>
            <a:graphicFrameLocks noChangeAspect="1"/>
          </p:cNvGraphicFramePr>
          <p:nvPr/>
        </p:nvGraphicFramePr>
        <p:xfrm>
          <a:off x="1319213" y="1114425"/>
          <a:ext cx="7392987" cy="524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Точечный рисунок" r:id="rId3" imgW="8573697" imgH="4990476" progId="Paint.Picture">
                  <p:embed/>
                </p:oleObj>
              </mc:Choice>
              <mc:Fallback>
                <p:oleObj name="Точечный рисунок" r:id="rId3" imgW="8573697" imgH="4990476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9213" y="1114425"/>
                        <a:ext cx="7392987" cy="524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 idx="4294967295"/>
          </p:nvPr>
        </p:nvSpPr>
        <p:spPr>
          <a:xfrm>
            <a:off x="815976" y="138113"/>
            <a:ext cx="7726776" cy="1081087"/>
          </a:xfrm>
        </p:spPr>
        <p:txBody>
          <a:bodyPr/>
          <a:lstStyle/>
          <a:p>
            <a:pPr eaLnBrk="1" hangingPunct="1"/>
            <a:r>
              <a:rPr lang="ru-RU" altLang="ru-RU" sz="3200" b="1" dirty="0" smtClean="0">
                <a:solidFill>
                  <a:srgbClr val="FF0000"/>
                </a:solidFill>
                <a:latin typeface="+mn-lt"/>
              </a:rPr>
              <a:t>Пилотный проект «Прямые выплаты» (История)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4294967295"/>
          </p:nvPr>
        </p:nvSpPr>
        <p:spPr>
          <a:xfrm>
            <a:off x="287338" y="1343025"/>
            <a:ext cx="8856662" cy="501015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</a:pPr>
            <a:r>
              <a:rPr lang="ru-RU" altLang="ru-RU" sz="2400" smtClean="0"/>
              <a:t>В 2011 году новая система выплат была опробована в регионах:</a:t>
            </a:r>
          </a:p>
          <a:p>
            <a:pPr marL="742950" lvl="1" indent="-285750" eaLnBrk="1" hangingPunct="1">
              <a:lnSpc>
                <a:spcPct val="80000"/>
              </a:lnSpc>
            </a:pPr>
            <a:r>
              <a:rPr lang="ru-RU" altLang="ru-RU" smtClean="0"/>
              <a:t>Нижегородская область</a:t>
            </a:r>
          </a:p>
          <a:p>
            <a:pPr marL="742950" lvl="1" indent="-285750" eaLnBrk="1" hangingPunct="1">
              <a:lnSpc>
                <a:spcPct val="80000"/>
              </a:lnSpc>
            </a:pPr>
            <a:r>
              <a:rPr lang="ru-RU" altLang="ru-RU" smtClean="0"/>
              <a:t>Карачаево-Черкесская Республика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ru-RU" altLang="ru-RU" sz="2400" smtClean="0"/>
              <a:t>По состоянию на конец 2019 года прямой порядок выплат пособий из ФСС уже успешно работает в более чем в 50 субъектах РФ.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ru-RU" altLang="ru-RU" sz="2400" smtClean="0"/>
              <a:t>С 01.01.2020 в проекте участвуют Республика Коми, Республика Саха (Якутия), Удмуртская Республика, Иркутская, Кировская, Кемеровская, Оренбургская, Саратовская и Тверская области, Ямало-Ненецкий автономный округ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ru-RU" altLang="ru-RU" sz="2400" smtClean="0"/>
              <a:t>С 01.07.2020 проект распространится на другие регионы: Республика Башкортостан, Республика Дагестан, Красноярский и Ставропольский края, Волгоградская, Ленинградская, Тюменская и Ярославская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B340AD2C-1A8E-469E-AB81-30D939373D70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30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31748" name="Object 4"/>
          <p:cNvGraphicFramePr>
            <a:graphicFrameLocks noChangeAspect="1"/>
          </p:cNvGraphicFramePr>
          <p:nvPr/>
        </p:nvGraphicFramePr>
        <p:xfrm>
          <a:off x="1654175" y="1101725"/>
          <a:ext cx="7326313" cy="525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Точечный рисунок" r:id="rId3" imgW="8485714" imgH="4114286" progId="Paint.Picture">
                  <p:embed/>
                </p:oleObj>
              </mc:Choice>
              <mc:Fallback>
                <p:oleObj name="Точечный рисунок" r:id="rId3" imgW="8485714" imgH="4114286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4175" y="1101725"/>
                        <a:ext cx="7326313" cy="525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5075238" y="2001838"/>
            <a:ext cx="1338262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1793875" y="4525963"/>
            <a:ext cx="3754438" cy="419100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7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087526ED-DC09-403D-B64B-A1C45BE66D2F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31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pic>
        <p:nvPicPr>
          <p:cNvPr id="32772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613" y="1119188"/>
            <a:ext cx="7564437" cy="561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>
          <a:xfrm>
            <a:off x="1871663" y="0"/>
            <a:ext cx="7272337" cy="1081088"/>
          </a:xfrm>
        </p:spPr>
        <p:txBody>
          <a:bodyPr/>
          <a:lstStyle/>
          <a:p>
            <a:pPr algn="ctr" eaLnBrk="1" hangingPunct="1"/>
            <a:r>
              <a:rPr lang="ru-RU" altLang="ru-RU" sz="4000" b="1" smtClean="0">
                <a:solidFill>
                  <a:srgbClr val="FF0000"/>
                </a:solidFill>
              </a:rPr>
              <a:t>Рабочее место</a:t>
            </a:r>
          </a:p>
        </p:txBody>
      </p:sp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1139825"/>
            <a:ext cx="6400800" cy="486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9" name="Object 4"/>
          <p:cNvGraphicFramePr>
            <a:graphicFrameLocks noChangeAspect="1"/>
          </p:cNvGraphicFramePr>
          <p:nvPr/>
        </p:nvGraphicFramePr>
        <p:xfrm>
          <a:off x="0" y="1152525"/>
          <a:ext cx="9144000" cy="483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3" name="Точечный рисунок" r:id="rId3" imgW="11742857" imgH="4544059" progId="Paint.Picture">
                  <p:embed/>
                </p:oleObj>
              </mc:Choice>
              <mc:Fallback>
                <p:oleObj name="Точечный рисунок" r:id="rId3" imgW="11742857" imgH="4544059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2525"/>
                        <a:ext cx="9144000" cy="483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5765800" y="2419350"/>
            <a:ext cx="1093788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26A70AA4-494C-424E-AEAF-82186A66FACC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34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35844" name="Object 9"/>
          <p:cNvGraphicFramePr>
            <a:graphicFrameLocks noChangeAspect="1"/>
          </p:cNvGraphicFramePr>
          <p:nvPr/>
        </p:nvGraphicFramePr>
        <p:xfrm>
          <a:off x="0" y="1290638"/>
          <a:ext cx="9144000" cy="556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8" name="Точечный рисунок" r:id="rId3" imgW="11774544" imgH="5858693" progId="Paint.Picture">
                  <p:embed/>
                </p:oleObj>
              </mc:Choice>
              <mc:Fallback>
                <p:oleObj name="Точечный рисунок" r:id="rId3" imgW="11774544" imgH="5858693" progId="Paint.Pictur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90638"/>
                        <a:ext cx="9144000" cy="556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0" y="3173413"/>
            <a:ext cx="898525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CF485936-6708-41B6-8B30-34A29C091FC0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35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1690688" y="1138238"/>
          <a:ext cx="7408862" cy="560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3" name="Точечный рисунок" r:id="rId3" imgW="10780952" imgH="4342857" progId="Paint.Picture">
                  <p:embed/>
                </p:oleObj>
              </mc:Choice>
              <mc:Fallback>
                <p:oleObj name="Точечный рисунок" r:id="rId3" imgW="10780952" imgH="4342857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0688" y="1138238"/>
                        <a:ext cx="7408862" cy="5605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5394325" y="1609725"/>
            <a:ext cx="693738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6038850" y="1611313"/>
            <a:ext cx="693738" cy="3651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7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ED7A357A-D3A1-4521-A38D-56778D38E790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36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37892" name="Object 4"/>
          <p:cNvGraphicFramePr>
            <a:graphicFrameLocks noChangeAspect="1"/>
          </p:cNvGraphicFramePr>
          <p:nvPr/>
        </p:nvGraphicFramePr>
        <p:xfrm>
          <a:off x="1871663" y="1073150"/>
          <a:ext cx="7272337" cy="578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5" name="Точечный рисунок" r:id="rId3" imgW="8019048" imgH="5676190" progId="Paint.Picture">
                  <p:embed/>
                </p:oleObj>
              </mc:Choice>
              <mc:Fallback>
                <p:oleObj name="Точечный рисунок" r:id="rId3" imgW="8019048" imgH="5676190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1663" y="1073150"/>
                        <a:ext cx="7272337" cy="578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C5FD6063-6169-4CB7-81BF-7B388EB69522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37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38915" name="Object 4"/>
          <p:cNvGraphicFramePr>
            <a:graphicFrameLocks noChangeAspect="1"/>
          </p:cNvGraphicFramePr>
          <p:nvPr/>
        </p:nvGraphicFramePr>
        <p:xfrm>
          <a:off x="1860550" y="249238"/>
          <a:ext cx="7283450" cy="660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0" name="Точечный рисунок" r:id="rId3" imgW="7935433" imgH="6609524" progId="Paint.Picture">
                  <p:embed/>
                </p:oleObj>
              </mc:Choice>
              <mc:Fallback>
                <p:oleObj name="Точечный рисунок" r:id="rId3" imgW="7935433" imgH="6609524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0550" y="249238"/>
                        <a:ext cx="7283450" cy="6608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497138" y="5181600"/>
            <a:ext cx="6283325" cy="596900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2509838" y="5754688"/>
            <a:ext cx="6281737" cy="596900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E1207200-4C68-4AC1-B668-1F83DE041AA0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38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871538" y="1252538"/>
          <a:ext cx="8131175" cy="543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Точечный рисунок" r:id="rId3" imgW="10840963" imgH="5152381" progId="Paint.Picture">
                  <p:embed/>
                </p:oleObj>
              </mc:Choice>
              <mc:Fallback>
                <p:oleObj name="Точечный рисунок" r:id="rId3" imgW="10840963" imgH="5152381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1538" y="1252538"/>
                        <a:ext cx="8131175" cy="543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2079625" y="2982913"/>
            <a:ext cx="1246188" cy="338137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B698C776-ADDD-4AFE-8889-916B568CC4DC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39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1771650" y="1227138"/>
          <a:ext cx="7372350" cy="556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7" name="Точечный рисунок" r:id="rId3" imgW="9011908" imgH="4123810" progId="Paint.Picture">
                  <p:embed/>
                </p:oleObj>
              </mc:Choice>
              <mc:Fallback>
                <p:oleObj name="Точечный рисунок" r:id="rId3" imgW="9011908" imgH="4123810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1650" y="1227138"/>
                        <a:ext cx="7372350" cy="556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 idx="4294967295"/>
          </p:nvPr>
        </p:nvSpPr>
        <p:spPr>
          <a:xfrm>
            <a:off x="596812" y="225425"/>
            <a:ext cx="8409401" cy="1081088"/>
          </a:xfrm>
        </p:spPr>
        <p:txBody>
          <a:bodyPr/>
          <a:lstStyle/>
          <a:p>
            <a:pPr eaLnBrk="1" hangingPunct="1"/>
            <a:r>
              <a:rPr lang="ru-RU" altLang="ru-RU" sz="3200" b="1" dirty="0" smtClean="0">
                <a:solidFill>
                  <a:srgbClr val="FF0000"/>
                </a:solidFill>
                <a:latin typeface="+mn-lt"/>
              </a:rPr>
              <a:t>Прямые выплаты страхового обеспечения  (История)</a:t>
            </a:r>
          </a:p>
        </p:txBody>
      </p:sp>
      <p:sp>
        <p:nvSpPr>
          <p:cNvPr id="5123" name="Rectangle 3"/>
          <p:cNvSpPr>
            <a:spLocks noGrp="1"/>
          </p:cNvSpPr>
          <p:nvPr>
            <p:ph type="body" idx="4294967295"/>
          </p:nvPr>
        </p:nvSpPr>
        <p:spPr>
          <a:xfrm>
            <a:off x="287338" y="1755775"/>
            <a:ext cx="8856662" cy="3968750"/>
          </a:xfrm>
        </p:spPr>
        <p:txBody>
          <a:bodyPr/>
          <a:lstStyle/>
          <a:p>
            <a:pPr marL="0" indent="0" eaLnBrk="1" hangingPunct="1"/>
            <a:r>
              <a:rPr lang="ru-RU" altLang="ru-RU" sz="3200" b="1" smtClean="0"/>
              <a:t>С 2021 году проект перестанет быть пилотным </a:t>
            </a:r>
          </a:p>
          <a:p>
            <a:pPr marL="0" indent="0" eaLnBrk="1" hangingPunct="1"/>
            <a:r>
              <a:rPr lang="ru-RU" altLang="ru-RU" sz="3200" b="1" smtClean="0"/>
              <a:t>В 2021 году к прямым выплатам присоединится вся страна.</a:t>
            </a:r>
            <a:r>
              <a:rPr lang="ru-RU" altLang="ru-RU" smtClean="0">
                <a:latin typeface="Arial" pitchFamily="34" charset="0"/>
              </a:rPr>
              <a:t> </a:t>
            </a:r>
            <a:r>
              <a:rPr lang="ru-RU" altLang="ru-RU" sz="3200" b="1" smtClean="0"/>
              <a:t>Остались:</a:t>
            </a:r>
            <a:r>
              <a:rPr lang="ru-RU" altLang="ru-RU" sz="2900" smtClean="0"/>
              <a:t> </a:t>
            </a:r>
          </a:p>
          <a:p>
            <a:pPr marL="742950" lvl="1" indent="-285750" eaLnBrk="1" hangingPunct="1"/>
            <a:r>
              <a:rPr lang="ru-RU" altLang="ru-RU" sz="3200" smtClean="0"/>
              <a:t>Москва</a:t>
            </a:r>
          </a:p>
          <a:p>
            <a:pPr marL="742950" lvl="1" indent="-285750" eaLnBrk="1" hangingPunct="1"/>
            <a:r>
              <a:rPr lang="ru-RU" altLang="ru-RU" sz="3200" smtClean="0"/>
              <a:t>Санкт-Петербург</a:t>
            </a:r>
          </a:p>
          <a:p>
            <a:pPr marL="742950" lvl="1" indent="-285750" eaLnBrk="1" hangingPunct="1"/>
            <a:r>
              <a:rPr lang="ru-RU" altLang="ru-RU" sz="3200" smtClean="0"/>
              <a:t>Московская область</a:t>
            </a:r>
          </a:p>
          <a:p>
            <a:pPr marL="742950" lvl="1" indent="-285750" eaLnBrk="1" hangingPunct="1"/>
            <a:r>
              <a:rPr lang="ru-RU" altLang="ru-RU" sz="3200" smtClean="0">
                <a:solidFill>
                  <a:srgbClr val="FF0000"/>
                </a:solidFill>
              </a:rPr>
              <a:t>Свердловская область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7" name="Object 4"/>
          <p:cNvGraphicFramePr>
            <a:graphicFrameLocks noChangeAspect="1"/>
          </p:cNvGraphicFramePr>
          <p:nvPr/>
        </p:nvGraphicFramePr>
        <p:xfrm>
          <a:off x="752475" y="1138238"/>
          <a:ext cx="8053388" cy="498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1" name="Точечный рисунок" r:id="rId3" imgW="10736174" imgH="4580952" progId="Paint.Picture">
                  <p:embed/>
                </p:oleObj>
              </mc:Choice>
              <mc:Fallback>
                <p:oleObj name="Точечный рисунок" r:id="rId3" imgW="10736174" imgH="4580952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" y="1138238"/>
                        <a:ext cx="8053388" cy="4989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7621588" y="3940175"/>
            <a:ext cx="1246187" cy="692150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6D9A9678-62AE-4741-8872-5CDEF081DA12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41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1501775" y="1106488"/>
          <a:ext cx="7642225" cy="4986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5" name="Точечный рисунок" r:id="rId3" imgW="8190476" imgH="4371429" progId="Paint.Picture">
                  <p:embed/>
                </p:oleObj>
              </mc:Choice>
              <mc:Fallback>
                <p:oleObj name="Точечный рисунок" r:id="rId3" imgW="8190476" imgH="4371429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1775" y="1106488"/>
                        <a:ext cx="7642225" cy="4986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  <p:sp>
        <p:nvSpPr>
          <p:cNvPr id="44034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62CE82AD-D644-4044-B33A-7EDC53533523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42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44036" name="Object 4"/>
          <p:cNvGraphicFramePr>
            <a:graphicFrameLocks noChangeAspect="1"/>
          </p:cNvGraphicFramePr>
          <p:nvPr/>
        </p:nvGraphicFramePr>
        <p:xfrm>
          <a:off x="1846263" y="0"/>
          <a:ext cx="7297737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2" name="Точечный рисунок" r:id="rId3" imgW="8171429" imgH="6276190" progId="Paint.Picture">
                  <p:embed/>
                </p:oleObj>
              </mc:Choice>
              <mc:Fallback>
                <p:oleObj name="Точечный рисунок" r:id="rId3" imgW="8171429" imgH="6276190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6263" y="0"/>
                        <a:ext cx="7297737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1925638" y="2525713"/>
            <a:ext cx="2065337" cy="338137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5194300" y="4556125"/>
            <a:ext cx="3457575" cy="338138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625725" y="2913063"/>
            <a:ext cx="2065338" cy="338137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1277938"/>
            <a:ext cx="7693025" cy="486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76213" y="2843213"/>
            <a:ext cx="1538287" cy="38417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5411788" y="5630863"/>
            <a:ext cx="1941512" cy="368300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28CD3E8C-86CD-4FDB-8153-4DFAE8961DA4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44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46083" name="Object 4"/>
          <p:cNvGraphicFramePr>
            <a:graphicFrameLocks noChangeAspect="1"/>
          </p:cNvGraphicFramePr>
          <p:nvPr/>
        </p:nvGraphicFramePr>
        <p:xfrm>
          <a:off x="1793875" y="0"/>
          <a:ext cx="7364413" cy="683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8" name="Точечный рисунок" r:id="rId3" imgW="8209524" imgH="6219048" progId="Paint.Picture">
                  <p:embed/>
                </p:oleObj>
              </mc:Choice>
              <mc:Fallback>
                <p:oleObj name="Точечный рисунок" r:id="rId3" imgW="8209524" imgH="6219048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75" y="0"/>
                        <a:ext cx="7364413" cy="683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925638" y="4297363"/>
            <a:ext cx="2751137" cy="338137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1944688" y="4941888"/>
            <a:ext cx="3559175" cy="966787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2B16BB8A-2F28-4C48-BF76-B4A0FDF126FA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45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1598613" y="1062038"/>
          <a:ext cx="7545387" cy="579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Точечный рисунок" r:id="rId3" imgW="8202170" imgH="4990476" progId="Paint.Picture">
                  <p:embed/>
                </p:oleObj>
              </mc:Choice>
              <mc:Fallback>
                <p:oleObj name="Точечный рисунок" r:id="rId3" imgW="8202170" imgH="4990476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8613" y="1062038"/>
                        <a:ext cx="7545387" cy="579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F3AB61EB-FCB6-46AC-B6C9-6B42F59E7740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46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graphicFrame>
        <p:nvGraphicFramePr>
          <p:cNvPr id="48132" name="Object 4"/>
          <p:cNvGraphicFramePr>
            <a:graphicFrameLocks noChangeAspect="1"/>
          </p:cNvGraphicFramePr>
          <p:nvPr/>
        </p:nvGraphicFramePr>
        <p:xfrm>
          <a:off x="1789113" y="1052513"/>
          <a:ext cx="7354887" cy="580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5" name="Точечный рисунок" r:id="rId3" imgW="8164065" imgH="4896533" progId="Paint.Picture">
                  <p:embed/>
                </p:oleObj>
              </mc:Choice>
              <mc:Fallback>
                <p:oleObj name="Точечный рисунок" r:id="rId3" imgW="8164065" imgH="4896533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9113" y="1052513"/>
                        <a:ext cx="7354887" cy="580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1165225"/>
            <a:ext cx="88011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987675" y="3052763"/>
            <a:ext cx="2841625" cy="338137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Прямоугольник 1"/>
          <p:cNvSpPr>
            <a:spLocks noChangeArrowheads="1"/>
          </p:cNvSpPr>
          <p:nvPr/>
        </p:nvSpPr>
        <p:spPr bwMode="auto">
          <a:xfrm>
            <a:off x="209550" y="1404938"/>
            <a:ext cx="8847138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altLang="ru-RU" sz="2000" b="1">
                <a:solidFill>
                  <a:srgbClr val="000000"/>
                </a:solidFill>
                <a:latin typeface="Roboto"/>
              </a:rPr>
              <a:t>В рамках пилотного проекта единовременное пособие женщинам, вставшим на учет в ранние сроки беременности, в программе не регистрируется!</a:t>
            </a:r>
            <a:endParaRPr lang="ru-RU" altLang="ru-RU" sz="2000">
              <a:solidFill>
                <a:srgbClr val="000000"/>
              </a:solidFill>
              <a:latin typeface="Roboto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altLang="ru-RU" sz="2000">
                <a:solidFill>
                  <a:srgbClr val="000000"/>
                </a:solidFill>
                <a:latin typeface="Roboto"/>
              </a:rPr>
              <a:t>Если у сотрудницы есть справка о постановке на учет на ранних сроках беременности и необходимо вместе с отпуском по беременности и родам назначить такое единовременное пособие, то при формировании </a:t>
            </a:r>
            <a:r>
              <a:rPr lang="ru-RU" altLang="ru-RU" sz="2000">
                <a:solidFill>
                  <a:srgbClr val="5484D2"/>
                </a:solidFill>
                <a:latin typeface="Roboto"/>
                <a:hlinkClick r:id="rId2"/>
              </a:rPr>
              <a:t>заявления для выплаты пособия по беременности и родам</a:t>
            </a:r>
            <a:r>
              <a:rPr lang="ru-RU" altLang="ru-RU" sz="2000">
                <a:solidFill>
                  <a:srgbClr val="000000"/>
                </a:solidFill>
                <a:latin typeface="Roboto"/>
              </a:rPr>
              <a:t> в поле </a:t>
            </a:r>
            <a:r>
              <a:rPr lang="ru-RU" altLang="ru-RU" sz="2000" b="1">
                <a:solidFill>
                  <a:srgbClr val="000000"/>
                </a:solidFill>
                <a:latin typeface="Roboto"/>
              </a:rPr>
              <a:t>Вид пособия</a:t>
            </a:r>
            <a:r>
              <a:rPr lang="ru-RU" altLang="ru-RU" sz="2000">
                <a:solidFill>
                  <a:srgbClr val="000000"/>
                </a:solidFill>
                <a:latin typeface="Roboto"/>
              </a:rPr>
              <a:t> выберите значение </a:t>
            </a:r>
            <a:r>
              <a:rPr lang="ru-RU" altLang="ru-RU" sz="2000" b="1">
                <a:solidFill>
                  <a:srgbClr val="000000"/>
                </a:solidFill>
                <a:latin typeface="Roboto"/>
              </a:rPr>
              <a:t>Два пособия: По беременности</a:t>
            </a:r>
            <a:r>
              <a:rPr lang="ru-RU" altLang="ru-RU" sz="2000">
                <a:solidFill>
                  <a:srgbClr val="000000"/>
                </a:solidFill>
                <a:latin typeface="Roboto"/>
              </a:rPr>
              <a:t> </a:t>
            </a:r>
            <a:r>
              <a:rPr lang="ru-RU" altLang="ru-RU" sz="2000" b="1">
                <a:solidFill>
                  <a:srgbClr val="000000"/>
                </a:solidFill>
                <a:latin typeface="Roboto"/>
              </a:rPr>
              <a:t>и</a:t>
            </a:r>
            <a:r>
              <a:rPr lang="ru-RU" altLang="ru-RU" sz="2000">
                <a:solidFill>
                  <a:srgbClr val="000000"/>
                </a:solidFill>
                <a:latin typeface="Roboto"/>
              </a:rPr>
              <a:t> </a:t>
            </a:r>
            <a:r>
              <a:rPr lang="ru-RU" altLang="ru-RU" sz="2000" b="1">
                <a:solidFill>
                  <a:srgbClr val="000000"/>
                </a:solidFill>
                <a:latin typeface="Roboto"/>
              </a:rPr>
              <a:t>Единовременное пособие вставшим на учет в ранние сроки</a:t>
            </a:r>
            <a:r>
              <a:rPr lang="ru-RU" altLang="ru-RU" sz="2000">
                <a:solidFill>
                  <a:srgbClr val="000000"/>
                </a:solidFill>
                <a:latin typeface="Roboto"/>
              </a:rPr>
              <a:t>. </a:t>
            </a:r>
            <a:endParaRPr lang="en-US" altLang="ru-RU" sz="2000">
              <a:solidFill>
                <a:srgbClr val="000000"/>
              </a:solidFill>
              <a:latin typeface="Roboto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altLang="ru-RU" sz="2000">
                <a:solidFill>
                  <a:srgbClr val="000000"/>
                </a:solidFill>
                <a:latin typeface="Roboto"/>
              </a:rPr>
              <a:t>В качестве основания для заявления выберите больничный лист по беременности и родам, а на закладке </a:t>
            </a:r>
            <a:r>
              <a:rPr lang="ru-RU" altLang="ru-RU" sz="2000" b="1">
                <a:solidFill>
                  <a:srgbClr val="000000"/>
                </a:solidFill>
                <a:latin typeface="Roboto"/>
              </a:rPr>
              <a:t>Прилагаемые документы</a:t>
            </a:r>
            <a:r>
              <a:rPr lang="ru-RU" altLang="ru-RU" sz="2000">
                <a:solidFill>
                  <a:srgbClr val="000000"/>
                </a:solidFill>
                <a:latin typeface="Roboto"/>
              </a:rPr>
              <a:t> укажите реквизиты справки</a:t>
            </a: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F894DE13-6EFD-4F03-8A86-4F3E78D45060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49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pic>
        <p:nvPicPr>
          <p:cNvPr id="5120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550" y="1127125"/>
            <a:ext cx="7283450" cy="573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/>
          </p:cNvSpPr>
          <p:nvPr/>
        </p:nvSpPr>
        <p:spPr bwMode="auto">
          <a:xfrm>
            <a:off x="415142" y="175364"/>
            <a:ext cx="8328025" cy="81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Прямые выплаты страхового обеспечения в 1С</a:t>
            </a:r>
            <a:endParaRPr lang="ru-RU" altLang="ru-RU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>
          <a:xfrm>
            <a:off x="603033" y="225468"/>
            <a:ext cx="8328025" cy="1081088"/>
          </a:xfrm>
        </p:spPr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FF0000"/>
                </a:solidFill>
                <a:latin typeface="+mn-lt"/>
              </a:rPr>
              <a:t>Прямые выплаты страхового обеспечения в 1С</a:t>
            </a:r>
          </a:p>
        </p:txBody>
      </p:sp>
      <p:sp>
        <p:nvSpPr>
          <p:cNvPr id="6147" name="Rectangle 3"/>
          <p:cNvSpPr>
            <a:spLocks noGrp="1"/>
          </p:cNvSpPr>
          <p:nvPr>
            <p:ph type="body" idx="4294967295"/>
          </p:nvPr>
        </p:nvSpPr>
        <p:spPr>
          <a:xfrm>
            <a:off x="287338" y="1443038"/>
            <a:ext cx="8856662" cy="4859337"/>
          </a:xfrm>
        </p:spPr>
        <p:txBody>
          <a:bodyPr/>
          <a:lstStyle/>
          <a:p>
            <a:pPr marL="0" indent="0" eaLnBrk="1" hangingPunct="1"/>
            <a:r>
              <a:rPr lang="ru-RU" altLang="ru-RU" sz="2400" smtClean="0"/>
              <a:t>С 2011 в программах семейства 1С:Предприятие 8  появился  функционал, необходимый организациям – участникам проекта</a:t>
            </a:r>
          </a:p>
          <a:p>
            <a:pPr marL="0" indent="0" eaLnBrk="1" hangingPunct="1"/>
            <a:r>
              <a:rPr lang="ru-RU" altLang="ru-RU" sz="2400" smtClean="0"/>
              <a:t>Отправка данных реестров сведений возможна практически из всех конфигураций 1С, в которых ведется учет зарплаты</a:t>
            </a:r>
          </a:p>
          <a:p>
            <a:pPr marL="0" indent="0" eaLnBrk="1" hangingPunct="1"/>
            <a:endParaRPr lang="ru-RU" altLang="ru-RU" sz="2400" smtClean="0"/>
          </a:p>
          <a:p>
            <a:pPr marL="0" indent="0" eaLnBrk="1" hangingPunct="1">
              <a:spcBef>
                <a:spcPct val="0"/>
              </a:spcBef>
            </a:pPr>
            <a:r>
              <a:rPr lang="ru-RU" altLang="ru-RU" sz="2400" smtClean="0"/>
              <a:t>1С: </a:t>
            </a:r>
            <a:r>
              <a:rPr lang="en-US" altLang="ru-RU" sz="2400" smtClean="0"/>
              <a:t>ERP </a:t>
            </a:r>
            <a:r>
              <a:rPr lang="ru-RU" altLang="ru-RU" sz="2400" smtClean="0"/>
              <a:t>Управление предприятием 2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ru-RU" altLang="ru-RU" sz="2400" smtClean="0"/>
              <a:t>1С: Бухгалтерия предприятия, редакция 3.0 (начиная с 3.0.41.48)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ru-RU" altLang="ru-RU" sz="2400" smtClean="0"/>
              <a:t>1С: Зарплата и управление персоналом, редакция  3 и  2.5КОРП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ru-RU" altLang="ru-RU" sz="2400" smtClean="0"/>
              <a:t>1С: Зарплата и кадры государственного учреждения, редакция 3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ru-RU" altLang="ru-RU" sz="2400" smtClean="0"/>
              <a:t>1С: Управление производственным предприятием, редакция 1.3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ru-RU" altLang="ru-RU" sz="2400" smtClean="0"/>
              <a:t>1С: Комплексная автоматизация», редакции 2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ru-RU" altLang="ru-RU" sz="2400" smtClean="0"/>
              <a:t>1С: Уполномоченный представитель, редакция 1.0</a:t>
            </a:r>
          </a:p>
          <a:p>
            <a:pPr marL="0" indent="0" eaLnBrk="1" hangingPunct="1">
              <a:buFont typeface="Wingdings" pitchFamily="2" charset="2"/>
              <a:buChar char="ü"/>
            </a:pPr>
            <a:endParaRPr lang="ru-RU" alt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4"/>
          <p:cNvSpPr txBox="1">
            <a:spLocks noGrp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fld id="{A000EE31-4B2D-4690-939E-4AFDD3D6C3A2}" type="slidenum">
              <a:rPr lang="ru-RU" altLang="ru-RU" sz="1000">
                <a:solidFill>
                  <a:srgbClr val="5B0917"/>
                </a:solidFill>
              </a:rPr>
              <a:pPr algn="ctr" eaLnBrk="1" hangingPunct="1"/>
              <a:t>50</a:t>
            </a:fld>
            <a:endParaRPr lang="ru-RU" altLang="ru-RU" sz="1000">
              <a:solidFill>
                <a:srgbClr val="5B0917"/>
              </a:solidFill>
            </a:endParaRPr>
          </a:p>
        </p:txBody>
      </p:sp>
      <p:sp>
        <p:nvSpPr>
          <p:cNvPr id="52227" name="Rectangle 2"/>
          <p:cNvSpPr>
            <a:spLocks noGrp="1"/>
          </p:cNvSpPr>
          <p:nvPr>
            <p:ph type="title" idx="4294967295"/>
          </p:nvPr>
        </p:nvSpPr>
        <p:spPr>
          <a:xfrm>
            <a:off x="275572" y="150312"/>
            <a:ext cx="8655485" cy="1003300"/>
          </a:xfrm>
        </p:spPr>
        <p:txBody>
          <a:bodyPr/>
          <a:lstStyle/>
          <a:p>
            <a:pPr algn="ctr" eaLnBrk="1" hangingPunct="1"/>
            <a:r>
              <a:rPr lang="ru-RU" altLang="ru-RU" sz="2800" b="1" dirty="0" smtClean="0">
                <a:solidFill>
                  <a:srgbClr val="FF0000"/>
                </a:solidFill>
              </a:rPr>
              <a:t>Пособия, выплачиваемые работодателем, а потом возмещаемые из ФСС</a:t>
            </a:r>
          </a:p>
        </p:txBody>
      </p:sp>
      <p:pic>
        <p:nvPicPr>
          <p:cNvPr id="52228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2146300"/>
            <a:ext cx="9002712" cy="47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9" name="Прямоугольник 2"/>
          <p:cNvSpPr>
            <a:spLocks noChangeArrowheads="1"/>
          </p:cNvSpPr>
          <p:nvPr/>
        </p:nvSpPr>
        <p:spPr bwMode="auto">
          <a:xfrm>
            <a:off x="141288" y="1003300"/>
            <a:ext cx="90027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ru-RU" sz="2000">
                <a:solidFill>
                  <a:srgbClr val="000000"/>
                </a:solidFill>
                <a:latin typeface="Roboto"/>
              </a:rPr>
              <a:t> </a:t>
            </a:r>
            <a:r>
              <a:rPr lang="ru-RU" altLang="ru-RU" sz="2000">
                <a:solidFill>
                  <a:srgbClr val="000000"/>
                </a:solidFill>
                <a:latin typeface="Roboto"/>
              </a:rPr>
              <a:t>социальное пособие на погребение</a:t>
            </a:r>
          </a:p>
          <a:p>
            <a:pPr>
              <a:buFont typeface="Arial" pitchFamily="34" charset="0"/>
              <a:buChar char="•"/>
            </a:pPr>
            <a:r>
              <a:rPr lang="en-US" altLang="ru-RU" sz="2000">
                <a:solidFill>
                  <a:srgbClr val="000000"/>
                </a:solidFill>
                <a:latin typeface="Roboto"/>
              </a:rPr>
              <a:t> </a:t>
            </a:r>
            <a:r>
              <a:rPr lang="ru-RU" altLang="ru-RU" sz="2000">
                <a:solidFill>
                  <a:srgbClr val="000000"/>
                </a:solidFill>
                <a:latin typeface="Roboto"/>
              </a:rPr>
              <a:t>оплата четырех дополнительных выходных дней одному из родителей (опекуну, попечителю) для ухода за детьми-инвалидами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481013" y="155575"/>
            <a:ext cx="8445500" cy="785813"/>
          </a:xfrm>
        </p:spPr>
        <p:txBody>
          <a:bodyPr/>
          <a:lstStyle/>
          <a:p>
            <a:pPr algn="ctr"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Обучение по программам 1С</a:t>
            </a:r>
          </a:p>
        </p:txBody>
      </p:sp>
      <p:sp>
        <p:nvSpPr>
          <p:cNvPr id="53251" name="Объект 2"/>
          <p:cNvSpPr>
            <a:spLocks noGrp="1"/>
          </p:cNvSpPr>
          <p:nvPr>
            <p:ph idx="1"/>
          </p:nvPr>
        </p:nvSpPr>
        <p:spPr>
          <a:xfrm>
            <a:off x="300038" y="1314450"/>
            <a:ext cx="8705850" cy="4943475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altLang="ru-RU" sz="2400" b="1" smtClean="0"/>
              <a:t>Курсы по бухгалтерии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ru-RU" altLang="ru-RU" sz="2400" smtClean="0"/>
              <a:t>1С:Предприятие 8. Использование конфигурации «Бухгалтерия предприятия» (пользовательские режимы)</a:t>
            </a:r>
          </a:p>
          <a:p>
            <a:pPr marL="0" indent="0" eaLnBrk="1" hangingPunct="1">
              <a:lnSpc>
                <a:spcPct val="80000"/>
              </a:lnSpc>
              <a:buFont typeface="Arial" pitchFamily="34" charset="0"/>
              <a:buNone/>
            </a:pPr>
            <a:endParaRPr lang="ru-RU" altLang="ru-RU" sz="2400" smtClean="0"/>
          </a:p>
          <a:p>
            <a:pPr marL="0" indent="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altLang="ru-RU" sz="2400" b="1" smtClean="0"/>
              <a:t>Курсы по зарплате и управлению персоналом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ru-RU" altLang="ru-RU" sz="2400" smtClean="0"/>
              <a:t>1C:Предприятие 8. Использование конфигурации «Зарплата и управление персоналом» (пользовательские режимы)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ru-RU" altLang="ru-RU" sz="2400" smtClean="0"/>
              <a:t>Кадровый учет в «1С:Зарплата и Управление Персоналом»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ru-RU" altLang="ru-RU" sz="2400" smtClean="0"/>
              <a:t>Использование конфигурации «Зарплата и кадры государственного учреждения»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81013" y="104775"/>
            <a:ext cx="8445500" cy="785813"/>
          </a:xfrm>
        </p:spPr>
        <p:txBody>
          <a:bodyPr/>
          <a:lstStyle/>
          <a:p>
            <a:pPr algn="ctr"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Новый сервис в программах 1С</a:t>
            </a:r>
          </a:p>
        </p:txBody>
      </p:sp>
      <p:pic>
        <p:nvPicPr>
          <p:cNvPr id="54275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725488"/>
            <a:ext cx="7348537" cy="610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>
          <a:xfrm>
            <a:off x="481013" y="104775"/>
            <a:ext cx="8445500" cy="785813"/>
          </a:xfrm>
        </p:spPr>
        <p:txBody>
          <a:bodyPr/>
          <a:lstStyle/>
          <a:p>
            <a:pPr algn="ctr" eaLnBrk="1" hangingPunct="1"/>
            <a:r>
              <a:rPr lang="ru-RU" altLang="ru-RU" b="1" smtClean="0">
                <a:solidFill>
                  <a:srgbClr val="FF0000"/>
                </a:solidFill>
              </a:rPr>
              <a:t>Новый сервис в программах 1С</a:t>
            </a:r>
          </a:p>
        </p:txBody>
      </p:sp>
      <p:pic>
        <p:nvPicPr>
          <p:cNvPr id="55299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104775"/>
            <a:ext cx="7631113" cy="67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xfrm>
            <a:off x="481013" y="104775"/>
            <a:ext cx="8445500" cy="785813"/>
          </a:xfrm>
        </p:spPr>
        <p:txBody>
          <a:bodyPr/>
          <a:lstStyle/>
          <a:p>
            <a:pPr algn="ctr" eaLnBrk="1" hangingPunct="1"/>
            <a:r>
              <a:rPr lang="ru-RU" altLang="ru-RU" b="1" smtClean="0">
                <a:solidFill>
                  <a:srgbClr val="FF0000"/>
                </a:solidFill>
              </a:rPr>
              <a:t>Новый сервис в программах 1С</a:t>
            </a:r>
          </a:p>
        </p:txBody>
      </p:sp>
      <p:pic>
        <p:nvPicPr>
          <p:cNvPr id="56323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747713"/>
            <a:ext cx="7551738" cy="611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xfrm>
            <a:off x="481013" y="104775"/>
            <a:ext cx="8445500" cy="785813"/>
          </a:xfrm>
        </p:spPr>
        <p:txBody>
          <a:bodyPr/>
          <a:lstStyle/>
          <a:p>
            <a:pPr algn="ctr"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Новый сервис в программах 1С</a:t>
            </a:r>
          </a:p>
        </p:txBody>
      </p:sp>
      <p:pic>
        <p:nvPicPr>
          <p:cNvPr id="57347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781050"/>
            <a:ext cx="8132763" cy="597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3238" y="374650"/>
            <a:ext cx="3062287" cy="78581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Контакты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938" y="1501775"/>
            <a:ext cx="7251700" cy="3233738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FF0000"/>
                </a:solidFill>
              </a:rPr>
              <a:t>Прайм-1С-Екатеринбург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Екатеринбург, ул. 8 Марта, 49, офис 609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+7 (343) 222-0-345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www.1c-prime.ru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1c@1c-prime.ru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>
          <a:xfrm>
            <a:off x="815975" y="187325"/>
            <a:ext cx="8328025" cy="1081088"/>
          </a:xfrm>
        </p:spPr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FF0000"/>
                </a:solidFill>
                <a:latin typeface="+mn-lt"/>
              </a:rPr>
              <a:t>Прямые выплаты страхового обеспечения в 1С</a:t>
            </a:r>
          </a:p>
        </p:txBody>
      </p:sp>
      <p:sp>
        <p:nvSpPr>
          <p:cNvPr id="7171" name="Rectangle 3"/>
          <p:cNvSpPr>
            <a:spLocks noGrp="1"/>
          </p:cNvSpPr>
          <p:nvPr>
            <p:ph type="body" idx="4294967295"/>
          </p:nvPr>
        </p:nvSpPr>
        <p:spPr>
          <a:xfrm>
            <a:off x="287338" y="1392238"/>
            <a:ext cx="8856662" cy="4783137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Char char="ü"/>
            </a:pPr>
            <a:r>
              <a:rPr lang="ru-RU" altLang="ru-RU" smtClean="0"/>
              <a:t>В программах 1С реализованы все необходимые документы для п</a:t>
            </a:r>
            <a:r>
              <a:rPr lang="ru-RU" altLang="zh-CN" smtClean="0"/>
              <a:t>рямых выплат</a:t>
            </a:r>
            <a:r>
              <a:rPr lang="ru-RU" altLang="ru-RU" smtClean="0"/>
              <a:t> регионов в соответствии с законодательством</a:t>
            </a:r>
            <a:endParaRPr lang="ru-RU" altLang="zh-CN" smtClean="0"/>
          </a:p>
          <a:p>
            <a:pPr marL="0" indent="0" eaLnBrk="1" hangingPunct="1">
              <a:buFont typeface="Wingdings" pitchFamily="2" charset="2"/>
              <a:buChar char="ü"/>
            </a:pPr>
            <a:r>
              <a:rPr lang="ru-RU" altLang="zh-CN" smtClean="0"/>
              <a:t>Если срок перехода региона определен Постановлением Правительства РФ - функционал "Прямые выплаты" появляется в интерфейсе с заданной даты автоматически и бесплатно</a:t>
            </a:r>
          </a:p>
          <a:p>
            <a:pPr marL="0" indent="0" eaLnBrk="1" hangingPunct="1">
              <a:buFont typeface="Wingdings" pitchFamily="2" charset="2"/>
              <a:buChar char="ü"/>
            </a:pPr>
            <a:r>
              <a:rPr lang="ru-RU" altLang="zh-CN" smtClean="0"/>
              <a:t>Оптимальный способ работы с функционалом для пользователя при наличии (подключении) сервиса 1С-Отчетность, при отсутствии сервиса требуется настройка сертификатов</a:t>
            </a: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363538" y="275899"/>
            <a:ext cx="8501062" cy="847725"/>
          </a:xfrm>
        </p:spPr>
        <p:txBody>
          <a:bodyPr/>
          <a:lstStyle/>
          <a:p>
            <a:pPr algn="ctr" eaLnBrk="1" hangingPunct="1"/>
            <a:r>
              <a:rPr lang="ru-RU" altLang="ru-RU" sz="4000" b="1" dirty="0" smtClean="0">
                <a:solidFill>
                  <a:srgbClr val="FF0000"/>
                </a:solidFill>
              </a:rPr>
              <a:t>Прямые выплаты страхового обеспечения в 1С</a:t>
            </a:r>
          </a:p>
        </p:txBody>
      </p:sp>
      <p:sp>
        <p:nvSpPr>
          <p:cNvPr id="8195" name="Прямоугольник 1"/>
          <p:cNvSpPr>
            <a:spLocks noChangeArrowheads="1"/>
          </p:cNvSpPr>
          <p:nvPr/>
        </p:nvSpPr>
        <p:spPr bwMode="auto">
          <a:xfrm>
            <a:off x="182563" y="1307621"/>
            <a:ext cx="8778875" cy="443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2000" dirty="0">
                <a:solidFill>
                  <a:srgbClr val="1F4E79"/>
                </a:solidFill>
                <a:latin typeface="Calibri" pitchFamily="34" charset="0"/>
              </a:rPr>
              <a:t>В «1С:Предприятии» все изменения по проекту поддерживаются в актуальном состоянии с выходом очередных релизов. О сроках выхода можно узнать в </a:t>
            </a:r>
            <a:r>
              <a:rPr lang="ru-RU" altLang="ru-RU" sz="2000" u="sng" dirty="0">
                <a:solidFill>
                  <a:srgbClr val="1F4E79"/>
                </a:solidFill>
                <a:latin typeface="Calibri" pitchFamily="34" charset="0"/>
                <a:hlinkClick r:id="rId2" tooltip="http://v8.1c.ru/lawmonitor/lawchanges.jsp"/>
              </a:rPr>
              <a:t>«Мониторинге изменений законодательства</a:t>
            </a:r>
            <a:r>
              <a:rPr lang="ru-RU" altLang="ru-RU" sz="2000" dirty="0">
                <a:solidFill>
                  <a:srgbClr val="1F4E79"/>
                </a:solidFill>
                <a:latin typeface="Calibri" pitchFamily="34" charset="0"/>
                <a:hlinkClick r:id="rId2" tooltip="http://v8.1c.ru/lawmonitor/lawchanges.jsp"/>
              </a:rPr>
              <a:t>»</a:t>
            </a:r>
            <a:r>
              <a:rPr lang="ru-RU" altLang="ru-RU" sz="2000" dirty="0">
                <a:solidFill>
                  <a:srgbClr val="1F4E79"/>
                </a:solidFill>
                <a:latin typeface="Calibri" pitchFamily="34" charset="0"/>
              </a:rPr>
              <a:t> на сайте 1С:Предприятие 8</a:t>
            </a:r>
          </a:p>
          <a:p>
            <a:pPr eaLnBrk="1" hangingPunct="1"/>
            <a:endParaRPr lang="ru-RU" altLang="ru-RU" sz="2000" dirty="0">
              <a:solidFill>
                <a:srgbClr val="1F4E79"/>
              </a:solidFill>
              <a:latin typeface="Calibri" pitchFamily="34" charset="0"/>
            </a:endParaRPr>
          </a:p>
          <a:p>
            <a:pPr eaLnBrk="1" hangingPunct="1"/>
            <a:r>
              <a:rPr lang="ru-RU" altLang="ru-RU" sz="2000" dirty="0">
                <a:solidFill>
                  <a:srgbClr val="1F4E79"/>
                </a:solidFill>
                <a:latin typeface="Calibri" pitchFamily="34" charset="0"/>
              </a:rPr>
              <a:t>Фирма 1С  регулярно обновляет методические материалы  на тему для пользователей программ.  Доступно:</a:t>
            </a:r>
          </a:p>
          <a:p>
            <a:pPr eaLnBrk="1" hangingPunct="1"/>
            <a:endParaRPr lang="ru-RU" altLang="ru-RU" dirty="0">
              <a:solidFill>
                <a:srgbClr val="1F4E79"/>
              </a:solidFill>
              <a:latin typeface="Calibri" pitchFamily="34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ru-RU" altLang="ru-RU" dirty="0">
                <a:solidFill>
                  <a:srgbClr val="1F4E79"/>
                </a:solidFill>
                <a:latin typeface="Calibri" pitchFamily="34" charset="0"/>
              </a:rPr>
              <a:t>Информационная Система 1С:ИТС  -  </a:t>
            </a:r>
            <a:r>
              <a:rPr lang="en-US" altLang="ru-RU" dirty="0">
                <a:solidFill>
                  <a:srgbClr val="1F4E79"/>
                </a:solidFill>
                <a:latin typeface="Calibri" pitchFamily="34" charset="0"/>
                <a:hlinkClick r:id="rId3"/>
              </a:rPr>
              <a:t>https://its.1c.ru/</a:t>
            </a:r>
            <a:endParaRPr lang="ru-RU" altLang="ru-RU" dirty="0">
              <a:solidFill>
                <a:srgbClr val="1F4E79"/>
              </a:solidFill>
              <a:latin typeface="Calibri" pitchFamily="34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ru-RU" altLang="ru-RU" dirty="0">
                <a:solidFill>
                  <a:srgbClr val="1F4E79"/>
                </a:solidFill>
                <a:latin typeface="Calibri" pitchFamily="34" charset="0"/>
              </a:rPr>
              <a:t>Интернет-ресурс для бухгалтеров БУХ.1С  -  </a:t>
            </a:r>
            <a:r>
              <a:rPr lang="en-US" altLang="ru-RU" dirty="0">
                <a:solidFill>
                  <a:srgbClr val="1F4E79"/>
                </a:solidFill>
                <a:latin typeface="Calibri" pitchFamily="34" charset="0"/>
                <a:hlinkClick r:id="rId4"/>
              </a:rPr>
              <a:t>https://buh.ru/</a:t>
            </a:r>
            <a:endParaRPr lang="ru-RU" altLang="ru-RU" dirty="0">
              <a:solidFill>
                <a:srgbClr val="1F4E79"/>
              </a:solidFill>
              <a:latin typeface="Calibri" pitchFamily="34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ru-RU" altLang="ru-RU" dirty="0">
                <a:solidFill>
                  <a:srgbClr val="1F4E79"/>
                </a:solidFill>
                <a:latin typeface="Calibri" pitchFamily="34" charset="0"/>
              </a:rPr>
              <a:t>1С-Лекторий  -  семинары по законодательству и его </a:t>
            </a:r>
            <a:endParaRPr lang="en-US" altLang="ru-RU" dirty="0">
              <a:solidFill>
                <a:srgbClr val="1F4E79"/>
              </a:solidFill>
              <a:latin typeface="Calibri" pitchFamily="34" charset="0"/>
            </a:endParaRPr>
          </a:p>
          <a:p>
            <a:pPr eaLnBrk="1" hangingPunct="1"/>
            <a:r>
              <a:rPr lang="ru-RU" altLang="ru-RU" dirty="0">
                <a:solidFill>
                  <a:srgbClr val="1F4E79"/>
                </a:solidFill>
                <a:latin typeface="Calibri" pitchFamily="34" charset="0"/>
              </a:rPr>
              <a:t>отражению в</a:t>
            </a:r>
            <a:r>
              <a:rPr lang="en-US" altLang="ru-RU" dirty="0">
                <a:solidFill>
                  <a:srgbClr val="1F4E79"/>
                </a:solidFill>
                <a:latin typeface="Calibri" pitchFamily="34" charset="0"/>
              </a:rPr>
              <a:t> </a:t>
            </a:r>
            <a:r>
              <a:rPr lang="ru-RU" altLang="ru-RU" dirty="0">
                <a:solidFill>
                  <a:srgbClr val="1F4E79"/>
                </a:solidFill>
                <a:latin typeface="Calibri" pitchFamily="34" charset="0"/>
              </a:rPr>
              <a:t>программах 1С  -</a:t>
            </a:r>
            <a:r>
              <a:rPr lang="en-US" altLang="ru-RU" dirty="0">
                <a:solidFill>
                  <a:srgbClr val="1F4E79"/>
                </a:solidFill>
                <a:latin typeface="Calibri" pitchFamily="34" charset="0"/>
                <a:hlinkClick r:id="rId5"/>
              </a:rPr>
              <a:t>https://lector.1c.ru/</a:t>
            </a:r>
            <a:endParaRPr lang="ru-RU" altLang="ru-RU" dirty="0">
              <a:solidFill>
                <a:srgbClr val="1F4E79"/>
              </a:solidFill>
              <a:latin typeface="Calibri" pitchFamily="34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ru-RU" altLang="ru-RU" dirty="0">
                <a:solidFill>
                  <a:srgbClr val="1F4E79"/>
                </a:solidFill>
                <a:latin typeface="Calibri" pitchFamily="34" charset="0"/>
              </a:rPr>
              <a:t>База знаний от оператора 1С-Отчетность  </a:t>
            </a:r>
            <a:r>
              <a:rPr lang="en-US" altLang="ru-RU" dirty="0">
                <a:solidFill>
                  <a:srgbClr val="1F4E79"/>
                </a:solidFill>
                <a:latin typeface="Calibri" pitchFamily="34" charset="0"/>
                <a:hlinkClick r:id="rId6"/>
              </a:rPr>
              <a:t>http://wiki.astral.ru/</a:t>
            </a:r>
            <a:endParaRPr lang="ru-RU" altLang="ru-RU" dirty="0">
              <a:solidFill>
                <a:srgbClr val="1F4E79"/>
              </a:solidFill>
              <a:latin typeface="Calibri" pitchFamily="34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altLang="ru-RU" dirty="0" err="1">
                <a:solidFill>
                  <a:srgbClr val="1F4E79"/>
                </a:solidFill>
                <a:latin typeface="Calibri" pitchFamily="34" charset="0"/>
              </a:rPr>
              <a:t>Youtube</a:t>
            </a:r>
            <a:r>
              <a:rPr lang="en-US" altLang="ru-RU" dirty="0">
                <a:solidFill>
                  <a:srgbClr val="1F4E79"/>
                </a:solidFill>
                <a:latin typeface="Calibri" pitchFamily="34" charset="0"/>
              </a:rPr>
              <a:t> –</a:t>
            </a:r>
            <a:r>
              <a:rPr lang="ru-RU" altLang="ru-RU" dirty="0">
                <a:solidFill>
                  <a:srgbClr val="1F4E79"/>
                </a:solidFill>
                <a:latin typeface="Calibri" pitchFamily="34" charset="0"/>
              </a:rPr>
              <a:t> канал  Бух.1С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altLang="ru-RU" dirty="0">
                <a:solidFill>
                  <a:srgbClr val="1F4E79"/>
                </a:solidFill>
                <a:latin typeface="Calibri" pitchFamily="34" charset="0"/>
              </a:rPr>
              <a:t>Интернет - ресурс  1С-Отчетность  -  </a:t>
            </a:r>
            <a:endParaRPr lang="en-US" altLang="ru-RU" dirty="0">
              <a:solidFill>
                <a:srgbClr val="1F4E79"/>
              </a:solidFill>
              <a:latin typeface="Calibri" pitchFamily="34" charset="0"/>
            </a:endParaRPr>
          </a:p>
          <a:p>
            <a:pPr eaLnBrk="1" hangingPunct="1"/>
            <a:r>
              <a:rPr lang="ru-RU" altLang="ru-RU" dirty="0">
                <a:solidFill>
                  <a:srgbClr val="1F4E79"/>
                </a:solidFill>
                <a:latin typeface="Calibri" pitchFamily="34" charset="0"/>
              </a:rPr>
              <a:t> </a:t>
            </a:r>
            <a:r>
              <a:rPr lang="en-US" altLang="ru-RU" dirty="0">
                <a:solidFill>
                  <a:srgbClr val="1F4E79"/>
                </a:solidFill>
                <a:latin typeface="Calibri" pitchFamily="34" charset="0"/>
                <a:hlinkClick r:id="rId7"/>
              </a:rPr>
              <a:t>https://1c-report.ru/about/legal-persons</a:t>
            </a:r>
            <a:endParaRPr lang="ru-RU" altLang="ru-RU" dirty="0">
              <a:solidFill>
                <a:srgbClr val="1F4E79"/>
              </a:solidFill>
              <a:latin typeface="Calibri" pitchFamily="34" charset="0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188" y="3660775"/>
            <a:ext cx="250825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363538" y="200743"/>
            <a:ext cx="8501062" cy="847725"/>
          </a:xfrm>
        </p:spPr>
        <p:txBody>
          <a:bodyPr/>
          <a:lstStyle/>
          <a:p>
            <a:pPr algn="ctr" eaLnBrk="1" hangingPunct="1"/>
            <a:r>
              <a:rPr lang="ru-RU" altLang="ru-RU" sz="4000" b="1" dirty="0" smtClean="0">
                <a:solidFill>
                  <a:srgbClr val="FF0000"/>
                </a:solidFill>
              </a:rPr>
              <a:t>Прямые выплаты страхового обеспечения в 1С</a:t>
            </a:r>
          </a:p>
        </p:txBody>
      </p:sp>
      <p:pic>
        <p:nvPicPr>
          <p:cNvPr id="9219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1126625"/>
            <a:ext cx="9051925" cy="505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3663" y="1079000"/>
            <a:ext cx="2406650" cy="54927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31763" y="4815975"/>
            <a:ext cx="1917700" cy="27622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363538" y="188043"/>
            <a:ext cx="8501062" cy="847725"/>
          </a:xfrm>
        </p:spPr>
        <p:txBody>
          <a:bodyPr/>
          <a:lstStyle/>
          <a:p>
            <a:pPr algn="ctr" eaLnBrk="1" hangingPunct="1"/>
            <a:r>
              <a:rPr lang="ru-RU" altLang="ru-RU" sz="3200" b="1" dirty="0" smtClean="0">
                <a:solidFill>
                  <a:srgbClr val="FF0000"/>
                </a:solidFill>
                <a:latin typeface="+mn-lt"/>
              </a:rPr>
              <a:t>Прямые выплаты страхового обеспечения в 1С</a:t>
            </a:r>
          </a:p>
        </p:txBody>
      </p:sp>
      <p:pic>
        <p:nvPicPr>
          <p:cNvPr id="1024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9338"/>
            <a:ext cx="91440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93663" y="1052513"/>
            <a:ext cx="2406650" cy="396875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147888" y="4657725"/>
            <a:ext cx="1917700" cy="246063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162175" y="5484813"/>
            <a:ext cx="1917700" cy="246062"/>
          </a:xfrm>
          <a:prstGeom prst="rect">
            <a:avLst/>
          </a:prstGeom>
          <a:noFill/>
          <a:ln w="44450" algn="ctr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1884</TotalTime>
  <Words>1156</Words>
  <Application>Microsoft Office PowerPoint</Application>
  <PresentationFormat>Экран (4:3)</PresentationFormat>
  <Paragraphs>166</Paragraphs>
  <Slides>56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8" baseType="lpstr">
      <vt:lpstr>Тема Office</vt:lpstr>
      <vt:lpstr>Точечный рисунок</vt:lpstr>
      <vt:lpstr>Готовность программ  семейства 1С:Предприятие 8  к переходу Свердловской области с 01.01.2021  на прямые выплаты страхового обеспечения (ПВСО)</vt:lpstr>
      <vt:lpstr>Пилотный проект «Прямые выплаты» (История)</vt:lpstr>
      <vt:lpstr>Пилотный проект «Прямые выплаты» (История)</vt:lpstr>
      <vt:lpstr>Прямые выплаты страхового обеспечения  (История)</vt:lpstr>
      <vt:lpstr>Прямые выплаты страхового обеспечения в 1С</vt:lpstr>
      <vt:lpstr>Прямые выплаты страхового обеспечения в 1С</vt:lpstr>
      <vt:lpstr>Прямые выплаты страхового обеспечения в 1С</vt:lpstr>
      <vt:lpstr>Прямые выплаты страхового обеспечения в 1С</vt:lpstr>
      <vt:lpstr>Прямые выплаты страхового обеспечения в 1С</vt:lpstr>
      <vt:lpstr>Прямые выплаты страхового обеспечения в 1С</vt:lpstr>
      <vt:lpstr>Прямые выплаты страхового обеспечения в 1С</vt:lpstr>
      <vt:lpstr>1С:Лекторий</vt:lpstr>
      <vt:lpstr>Преимущества электронных листков нетрудоспособности при прямых выплатах в 1С</vt:lpstr>
      <vt:lpstr>Прямые выплаты страхового обеспечения в 1С</vt:lpstr>
      <vt:lpstr>ЭЛН и ПВСО в 1С. С чего начать?</vt:lpstr>
      <vt:lpstr>Презентация PowerPoint</vt:lpstr>
      <vt:lpstr>Презентация PowerPoint</vt:lpstr>
      <vt:lpstr>Подключение к прямым выплатам в программе 1С</vt:lpstr>
      <vt:lpstr>Преимущества электронных листков нетрудоспособности при прямых выплатах в 1С</vt:lpstr>
      <vt:lpstr>Презентация PowerPoint</vt:lpstr>
      <vt:lpstr>Прямые выплаты страхового обеспечения в 1С</vt:lpstr>
      <vt:lpstr>Презентация PowerPoint</vt:lpstr>
      <vt:lpstr>Прямые выплаты страхового обеспечения в 1С</vt:lpstr>
      <vt:lpstr>Прямые выплаты страхового обеспечения в 1С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Рабочее место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Пособия, выплачиваемые работодателем, а потом возмещаемые из ФСС</vt:lpstr>
      <vt:lpstr>Обучение по программам 1С</vt:lpstr>
      <vt:lpstr>Новый сервис в программах 1С</vt:lpstr>
      <vt:lpstr>Новый сервис в программах 1С</vt:lpstr>
      <vt:lpstr>Новый сервис в программах 1С</vt:lpstr>
      <vt:lpstr>Новый сервис в программах 1С</vt:lpstr>
      <vt:lpstr>Контакты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Готовность Наименование Продукта к переходу Наименование Региона с дата на прямые выплаты страхового обеспечения (ПВСО)</dc:title>
  <dc:creator>Прямов Григорий Викторович</dc:creator>
  <cp:lastModifiedBy>Евгения</cp:lastModifiedBy>
  <cp:revision>181</cp:revision>
  <cp:lastPrinted>2020-01-29T10:00:10Z</cp:lastPrinted>
  <dcterms:created xsi:type="dcterms:W3CDTF">2020-01-29T07:02:11Z</dcterms:created>
  <dcterms:modified xsi:type="dcterms:W3CDTF">2020-08-24T07:13:01Z</dcterms:modified>
</cp:coreProperties>
</file>