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8"/>
  </p:notesMasterIdLst>
  <p:sldIdLst>
    <p:sldId id="286" r:id="rId3"/>
    <p:sldId id="349" r:id="rId4"/>
    <p:sldId id="394" r:id="rId5"/>
    <p:sldId id="356" r:id="rId6"/>
    <p:sldId id="357" r:id="rId7"/>
    <p:sldId id="393" r:id="rId8"/>
    <p:sldId id="398" r:id="rId9"/>
    <p:sldId id="399" r:id="rId10"/>
    <p:sldId id="397" r:id="rId11"/>
    <p:sldId id="396" r:id="rId12"/>
    <p:sldId id="395" r:id="rId13"/>
    <p:sldId id="383" r:id="rId14"/>
    <p:sldId id="369" r:id="rId15"/>
    <p:sldId id="361" r:id="rId16"/>
    <p:sldId id="341" r:id="rId17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entury Gothic" panose="020B050202020202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</p:embeddedFontLst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73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85C"/>
    <a:srgbClr val="FFB200"/>
    <a:srgbClr val="C10000"/>
    <a:srgbClr val="7F7F7F"/>
    <a:srgbClr val="E5F7FD"/>
    <a:srgbClr val="FBB003"/>
    <a:srgbClr val="0459DD"/>
    <a:srgbClr val="00B050"/>
    <a:srgbClr val="8E8E8E"/>
    <a:srgbClr val="FFD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9" autoAdjust="0"/>
    <p:restoredTop sz="94660" autoAdjust="0"/>
  </p:normalViewPr>
  <p:slideViewPr>
    <p:cSldViewPr snapToGrid="0" showGuides="1">
      <p:cViewPr varScale="1">
        <p:scale>
          <a:sx n="145" d="100"/>
          <a:sy n="145" d="100"/>
        </p:scale>
        <p:origin x="726" y="138"/>
      </p:cViewPr>
      <p:guideLst>
        <p:guide orient="horz" pos="2364"/>
        <p:guide pos="3840"/>
        <p:guide orient="horz" pos="17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9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5D370-348B-4E9E-B467-FB9CAF7662E0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A5CC7-A00E-42B3-86DA-0F7F16012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29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A5CC7-A00E-42B3-86DA-0F7F1601268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55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A5CC7-A00E-42B3-86DA-0F7F1601268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551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8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6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5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E6008F-61FA-E944-83E9-CFD1D7BCF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C8267C5-88C3-2A48-8DFF-94F611160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AFEEAD5-44C4-8045-96A4-8206B648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D4C329-8804-E14F-A03F-97FACB4758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04.08.2020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DE8728-98F6-1040-B43D-772D2C3DA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1750BA3-853A-B045-A16D-DC275CA7A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7ACA9-0D39-E545-AD01-2E02FD3498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08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2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1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73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5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3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2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4DC1E-403E-4E19-B880-E9A59C6B91B8}" type="datetimeFigureOut">
              <a:rPr lang="ru-RU" smtClean="0"/>
              <a:pPr/>
              <a:t>04.08.2020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6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6152E5-4822-FF40-8507-1A3DF8FFF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771C074-A6B5-7341-9788-9B32167D1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C1411D1-108F-E545-95AF-A1DFCAD08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D4C329-8804-E14F-A03F-97FACB4758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04.08.2020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8F40F6-4F3A-7D49-B7FB-42E063136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945DACF-DFED-0C44-AACB-3C48E613E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37ACA9-0D39-E545-AD01-2E02FD3498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>
            <a:spLocks noChangeAspect="1"/>
          </p:cNvSpPr>
          <p:nvPr/>
        </p:nvSpPr>
        <p:spPr>
          <a:xfrm>
            <a:off x="5742" y="-7469"/>
            <a:ext cx="9153054" cy="5150969"/>
          </a:xfrm>
          <a:custGeom>
            <a:avLst/>
            <a:gdLst>
              <a:gd name="connsiteX0" fmla="*/ 7496175 w 14992350"/>
              <a:gd name="connsiteY0" fmla="*/ 0 h 6863862"/>
              <a:gd name="connsiteX1" fmla="*/ 13280588 w 14992350"/>
              <a:gd name="connsiteY1" fmla="*/ 1068661 h 6863862"/>
              <a:gd name="connsiteX2" fmla="*/ 13584727 w 14992350"/>
              <a:gd name="connsiteY2" fmla="*/ 1227993 h 6863862"/>
              <a:gd name="connsiteX3" fmla="*/ 13592175 w 14992350"/>
              <a:gd name="connsiteY3" fmla="*/ 1227993 h 6863862"/>
              <a:gd name="connsiteX4" fmla="*/ 13592175 w 14992350"/>
              <a:gd name="connsiteY4" fmla="*/ 1231895 h 6863862"/>
              <a:gd name="connsiteX5" fmla="*/ 13712121 w 14992350"/>
              <a:gd name="connsiteY5" fmla="*/ 1294733 h 6863862"/>
              <a:gd name="connsiteX6" fmla="*/ 14992350 w 14992350"/>
              <a:gd name="connsiteY6" fmla="*/ 2936631 h 6863862"/>
              <a:gd name="connsiteX7" fmla="*/ 13712121 w 14992350"/>
              <a:gd name="connsiteY7" fmla="*/ 4578530 h 6863862"/>
              <a:gd name="connsiteX8" fmla="*/ 13592175 w 14992350"/>
              <a:gd name="connsiteY8" fmla="*/ 4641367 h 6863862"/>
              <a:gd name="connsiteX9" fmla="*/ 13592175 w 14992350"/>
              <a:gd name="connsiteY9" fmla="*/ 6863862 h 6863862"/>
              <a:gd name="connsiteX10" fmla="*/ 1400175 w 14992350"/>
              <a:gd name="connsiteY10" fmla="*/ 6863862 h 6863862"/>
              <a:gd name="connsiteX11" fmla="*/ 1400175 w 14992350"/>
              <a:gd name="connsiteY11" fmla="*/ 4641367 h 6863862"/>
              <a:gd name="connsiteX12" fmla="*/ 1280229 w 14992350"/>
              <a:gd name="connsiteY12" fmla="*/ 4578530 h 6863862"/>
              <a:gd name="connsiteX13" fmla="*/ 0 w 14992350"/>
              <a:gd name="connsiteY13" fmla="*/ 2936631 h 6863862"/>
              <a:gd name="connsiteX14" fmla="*/ 1280229 w 14992350"/>
              <a:gd name="connsiteY14" fmla="*/ 1294733 h 6863862"/>
              <a:gd name="connsiteX15" fmla="*/ 1400175 w 14992350"/>
              <a:gd name="connsiteY15" fmla="*/ 1231895 h 6863862"/>
              <a:gd name="connsiteX16" fmla="*/ 1400175 w 14992350"/>
              <a:gd name="connsiteY16" fmla="*/ 1227993 h 6863862"/>
              <a:gd name="connsiteX17" fmla="*/ 1407624 w 14992350"/>
              <a:gd name="connsiteY17" fmla="*/ 1227993 h 6863862"/>
              <a:gd name="connsiteX18" fmla="*/ 1711762 w 14992350"/>
              <a:gd name="connsiteY18" fmla="*/ 1068661 h 6863862"/>
              <a:gd name="connsiteX19" fmla="*/ 7496175 w 14992350"/>
              <a:gd name="connsiteY19" fmla="*/ 0 h 6863862"/>
              <a:gd name="connsiteX0" fmla="*/ 6230940 w 13727115"/>
              <a:gd name="connsiteY0" fmla="*/ 0 h 6863862"/>
              <a:gd name="connsiteX1" fmla="*/ 12015353 w 13727115"/>
              <a:gd name="connsiteY1" fmla="*/ 1068661 h 6863862"/>
              <a:gd name="connsiteX2" fmla="*/ 12319492 w 13727115"/>
              <a:gd name="connsiteY2" fmla="*/ 1227993 h 6863862"/>
              <a:gd name="connsiteX3" fmla="*/ 12326940 w 13727115"/>
              <a:gd name="connsiteY3" fmla="*/ 1227993 h 6863862"/>
              <a:gd name="connsiteX4" fmla="*/ 12326940 w 13727115"/>
              <a:gd name="connsiteY4" fmla="*/ 1231895 h 6863862"/>
              <a:gd name="connsiteX5" fmla="*/ 12446886 w 13727115"/>
              <a:gd name="connsiteY5" fmla="*/ 1294733 h 6863862"/>
              <a:gd name="connsiteX6" fmla="*/ 13727115 w 13727115"/>
              <a:gd name="connsiteY6" fmla="*/ 2936631 h 6863862"/>
              <a:gd name="connsiteX7" fmla="*/ 12446886 w 13727115"/>
              <a:gd name="connsiteY7" fmla="*/ 4578530 h 6863862"/>
              <a:gd name="connsiteX8" fmla="*/ 12326940 w 13727115"/>
              <a:gd name="connsiteY8" fmla="*/ 4641367 h 6863862"/>
              <a:gd name="connsiteX9" fmla="*/ 12326940 w 13727115"/>
              <a:gd name="connsiteY9" fmla="*/ 6863862 h 6863862"/>
              <a:gd name="connsiteX10" fmla="*/ 134940 w 13727115"/>
              <a:gd name="connsiteY10" fmla="*/ 6863862 h 6863862"/>
              <a:gd name="connsiteX11" fmla="*/ 134940 w 13727115"/>
              <a:gd name="connsiteY11" fmla="*/ 4641367 h 6863862"/>
              <a:gd name="connsiteX12" fmla="*/ 14994 w 13727115"/>
              <a:gd name="connsiteY12" fmla="*/ 4578530 h 6863862"/>
              <a:gd name="connsiteX13" fmla="*/ 14994 w 13727115"/>
              <a:gd name="connsiteY13" fmla="*/ 1294733 h 6863862"/>
              <a:gd name="connsiteX14" fmla="*/ 134940 w 13727115"/>
              <a:gd name="connsiteY14" fmla="*/ 1231895 h 6863862"/>
              <a:gd name="connsiteX15" fmla="*/ 134940 w 13727115"/>
              <a:gd name="connsiteY15" fmla="*/ 1227993 h 6863862"/>
              <a:gd name="connsiteX16" fmla="*/ 142389 w 13727115"/>
              <a:gd name="connsiteY16" fmla="*/ 1227993 h 6863862"/>
              <a:gd name="connsiteX17" fmla="*/ 446527 w 13727115"/>
              <a:gd name="connsiteY17" fmla="*/ 1068661 h 6863862"/>
              <a:gd name="connsiteX18" fmla="*/ 6230940 w 13727115"/>
              <a:gd name="connsiteY18" fmla="*/ 0 h 6863862"/>
              <a:gd name="connsiteX0" fmla="*/ 6215946 w 13712121"/>
              <a:gd name="connsiteY0" fmla="*/ 0 h 6863862"/>
              <a:gd name="connsiteX1" fmla="*/ 12000359 w 13712121"/>
              <a:gd name="connsiteY1" fmla="*/ 1068661 h 6863862"/>
              <a:gd name="connsiteX2" fmla="*/ 12304498 w 13712121"/>
              <a:gd name="connsiteY2" fmla="*/ 1227993 h 6863862"/>
              <a:gd name="connsiteX3" fmla="*/ 12311946 w 13712121"/>
              <a:gd name="connsiteY3" fmla="*/ 1227993 h 6863862"/>
              <a:gd name="connsiteX4" fmla="*/ 12311946 w 13712121"/>
              <a:gd name="connsiteY4" fmla="*/ 1231895 h 6863862"/>
              <a:gd name="connsiteX5" fmla="*/ 12431892 w 13712121"/>
              <a:gd name="connsiteY5" fmla="*/ 1294733 h 6863862"/>
              <a:gd name="connsiteX6" fmla="*/ 13712121 w 13712121"/>
              <a:gd name="connsiteY6" fmla="*/ 2936631 h 6863862"/>
              <a:gd name="connsiteX7" fmla="*/ 12431892 w 13712121"/>
              <a:gd name="connsiteY7" fmla="*/ 4578530 h 6863862"/>
              <a:gd name="connsiteX8" fmla="*/ 12311946 w 13712121"/>
              <a:gd name="connsiteY8" fmla="*/ 4641367 h 6863862"/>
              <a:gd name="connsiteX9" fmla="*/ 12311946 w 13712121"/>
              <a:gd name="connsiteY9" fmla="*/ 6863862 h 6863862"/>
              <a:gd name="connsiteX10" fmla="*/ 119946 w 13712121"/>
              <a:gd name="connsiteY10" fmla="*/ 6863862 h 6863862"/>
              <a:gd name="connsiteX11" fmla="*/ 119946 w 13712121"/>
              <a:gd name="connsiteY11" fmla="*/ 4641367 h 6863862"/>
              <a:gd name="connsiteX12" fmla="*/ 0 w 13712121"/>
              <a:gd name="connsiteY12" fmla="*/ 4578530 h 6863862"/>
              <a:gd name="connsiteX13" fmla="*/ 119946 w 13712121"/>
              <a:gd name="connsiteY13" fmla="*/ 1231895 h 6863862"/>
              <a:gd name="connsiteX14" fmla="*/ 119946 w 13712121"/>
              <a:gd name="connsiteY14" fmla="*/ 1227993 h 6863862"/>
              <a:gd name="connsiteX15" fmla="*/ 127395 w 13712121"/>
              <a:gd name="connsiteY15" fmla="*/ 1227993 h 6863862"/>
              <a:gd name="connsiteX16" fmla="*/ 431533 w 13712121"/>
              <a:gd name="connsiteY16" fmla="*/ 1068661 h 6863862"/>
              <a:gd name="connsiteX17" fmla="*/ 6215946 w 13712121"/>
              <a:gd name="connsiteY17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2311946 w 13592175"/>
              <a:gd name="connsiteY5" fmla="*/ 1294733 h 6863862"/>
              <a:gd name="connsiteX6" fmla="*/ 13592175 w 13592175"/>
              <a:gd name="connsiteY6" fmla="*/ 2936631 h 6863862"/>
              <a:gd name="connsiteX7" fmla="*/ 12311946 w 13592175"/>
              <a:gd name="connsiteY7" fmla="*/ 4578530 h 6863862"/>
              <a:gd name="connsiteX8" fmla="*/ 12192000 w 13592175"/>
              <a:gd name="connsiteY8" fmla="*/ 4641367 h 6863862"/>
              <a:gd name="connsiteX9" fmla="*/ 12192000 w 13592175"/>
              <a:gd name="connsiteY9" fmla="*/ 6863862 h 6863862"/>
              <a:gd name="connsiteX10" fmla="*/ 0 w 13592175"/>
              <a:gd name="connsiteY10" fmla="*/ 6863862 h 6863862"/>
              <a:gd name="connsiteX11" fmla="*/ 0 w 13592175"/>
              <a:gd name="connsiteY11" fmla="*/ 4641367 h 6863862"/>
              <a:gd name="connsiteX12" fmla="*/ 0 w 13592175"/>
              <a:gd name="connsiteY12" fmla="*/ 1231895 h 6863862"/>
              <a:gd name="connsiteX13" fmla="*/ 0 w 13592175"/>
              <a:gd name="connsiteY13" fmla="*/ 1227993 h 6863862"/>
              <a:gd name="connsiteX14" fmla="*/ 7449 w 13592175"/>
              <a:gd name="connsiteY14" fmla="*/ 1227993 h 6863862"/>
              <a:gd name="connsiteX15" fmla="*/ 311587 w 13592175"/>
              <a:gd name="connsiteY15" fmla="*/ 1068661 h 6863862"/>
              <a:gd name="connsiteX16" fmla="*/ 6096000 w 13592175"/>
              <a:gd name="connsiteY16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3592175 w 13592175"/>
              <a:gd name="connsiteY5" fmla="*/ 2936631 h 6863862"/>
              <a:gd name="connsiteX6" fmla="*/ 12311946 w 13592175"/>
              <a:gd name="connsiteY6" fmla="*/ 4578530 h 6863862"/>
              <a:gd name="connsiteX7" fmla="*/ 12192000 w 13592175"/>
              <a:gd name="connsiteY7" fmla="*/ 4641367 h 6863862"/>
              <a:gd name="connsiteX8" fmla="*/ 12192000 w 13592175"/>
              <a:gd name="connsiteY8" fmla="*/ 6863862 h 6863862"/>
              <a:gd name="connsiteX9" fmla="*/ 0 w 13592175"/>
              <a:gd name="connsiteY9" fmla="*/ 6863862 h 6863862"/>
              <a:gd name="connsiteX10" fmla="*/ 0 w 13592175"/>
              <a:gd name="connsiteY10" fmla="*/ 4641367 h 6863862"/>
              <a:gd name="connsiteX11" fmla="*/ 0 w 13592175"/>
              <a:gd name="connsiteY11" fmla="*/ 1231895 h 6863862"/>
              <a:gd name="connsiteX12" fmla="*/ 0 w 13592175"/>
              <a:gd name="connsiteY12" fmla="*/ 1227993 h 6863862"/>
              <a:gd name="connsiteX13" fmla="*/ 7449 w 13592175"/>
              <a:gd name="connsiteY13" fmla="*/ 1227993 h 6863862"/>
              <a:gd name="connsiteX14" fmla="*/ 311587 w 13592175"/>
              <a:gd name="connsiteY14" fmla="*/ 1068661 h 6863862"/>
              <a:gd name="connsiteX15" fmla="*/ 6096000 w 13592175"/>
              <a:gd name="connsiteY15" fmla="*/ 0 h 6863862"/>
              <a:gd name="connsiteX0" fmla="*/ 6096000 w 12311946"/>
              <a:gd name="connsiteY0" fmla="*/ 0 h 6863862"/>
              <a:gd name="connsiteX1" fmla="*/ 11880413 w 12311946"/>
              <a:gd name="connsiteY1" fmla="*/ 1068661 h 6863862"/>
              <a:gd name="connsiteX2" fmla="*/ 12184552 w 12311946"/>
              <a:gd name="connsiteY2" fmla="*/ 1227993 h 6863862"/>
              <a:gd name="connsiteX3" fmla="*/ 12192000 w 12311946"/>
              <a:gd name="connsiteY3" fmla="*/ 1227993 h 6863862"/>
              <a:gd name="connsiteX4" fmla="*/ 12192000 w 12311946"/>
              <a:gd name="connsiteY4" fmla="*/ 1231895 h 6863862"/>
              <a:gd name="connsiteX5" fmla="*/ 12311946 w 12311946"/>
              <a:gd name="connsiteY5" fmla="*/ 4578530 h 6863862"/>
              <a:gd name="connsiteX6" fmla="*/ 12192000 w 12311946"/>
              <a:gd name="connsiteY6" fmla="*/ 4641367 h 6863862"/>
              <a:gd name="connsiteX7" fmla="*/ 12192000 w 12311946"/>
              <a:gd name="connsiteY7" fmla="*/ 6863862 h 6863862"/>
              <a:gd name="connsiteX8" fmla="*/ 0 w 12311946"/>
              <a:gd name="connsiteY8" fmla="*/ 6863862 h 6863862"/>
              <a:gd name="connsiteX9" fmla="*/ 0 w 12311946"/>
              <a:gd name="connsiteY9" fmla="*/ 4641367 h 6863862"/>
              <a:gd name="connsiteX10" fmla="*/ 0 w 12311946"/>
              <a:gd name="connsiteY10" fmla="*/ 1231895 h 6863862"/>
              <a:gd name="connsiteX11" fmla="*/ 0 w 12311946"/>
              <a:gd name="connsiteY11" fmla="*/ 1227993 h 6863862"/>
              <a:gd name="connsiteX12" fmla="*/ 7449 w 12311946"/>
              <a:gd name="connsiteY12" fmla="*/ 1227993 h 6863862"/>
              <a:gd name="connsiteX13" fmla="*/ 311587 w 12311946"/>
              <a:gd name="connsiteY13" fmla="*/ 1068661 h 6863862"/>
              <a:gd name="connsiteX14" fmla="*/ 6096000 w 12311946"/>
              <a:gd name="connsiteY14" fmla="*/ 0 h 6863862"/>
              <a:gd name="connsiteX0" fmla="*/ 6096000 w 12192000"/>
              <a:gd name="connsiteY0" fmla="*/ 0 h 6863862"/>
              <a:gd name="connsiteX1" fmla="*/ 11880413 w 12192000"/>
              <a:gd name="connsiteY1" fmla="*/ 1068661 h 6863862"/>
              <a:gd name="connsiteX2" fmla="*/ 12184552 w 12192000"/>
              <a:gd name="connsiteY2" fmla="*/ 1227993 h 6863862"/>
              <a:gd name="connsiteX3" fmla="*/ 12192000 w 12192000"/>
              <a:gd name="connsiteY3" fmla="*/ 1227993 h 6863862"/>
              <a:gd name="connsiteX4" fmla="*/ 12192000 w 12192000"/>
              <a:gd name="connsiteY4" fmla="*/ 1231895 h 6863862"/>
              <a:gd name="connsiteX5" fmla="*/ 12192000 w 12192000"/>
              <a:gd name="connsiteY5" fmla="*/ 4641367 h 6863862"/>
              <a:gd name="connsiteX6" fmla="*/ 12192000 w 12192000"/>
              <a:gd name="connsiteY6" fmla="*/ 6863862 h 6863862"/>
              <a:gd name="connsiteX7" fmla="*/ 0 w 12192000"/>
              <a:gd name="connsiteY7" fmla="*/ 6863862 h 6863862"/>
              <a:gd name="connsiteX8" fmla="*/ 0 w 12192000"/>
              <a:gd name="connsiteY8" fmla="*/ 4641367 h 6863862"/>
              <a:gd name="connsiteX9" fmla="*/ 0 w 12192000"/>
              <a:gd name="connsiteY9" fmla="*/ 1231895 h 6863862"/>
              <a:gd name="connsiteX10" fmla="*/ 0 w 12192000"/>
              <a:gd name="connsiteY10" fmla="*/ 1227993 h 6863862"/>
              <a:gd name="connsiteX11" fmla="*/ 7449 w 12192000"/>
              <a:gd name="connsiteY11" fmla="*/ 1227993 h 6863862"/>
              <a:gd name="connsiteX12" fmla="*/ 311587 w 12192000"/>
              <a:gd name="connsiteY12" fmla="*/ 1068661 h 6863862"/>
              <a:gd name="connsiteX13" fmla="*/ 6096000 w 12192000"/>
              <a:gd name="connsiteY13" fmla="*/ 0 h 686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63862">
                <a:moveTo>
                  <a:pt x="6096000" y="0"/>
                </a:moveTo>
                <a:cubicBezTo>
                  <a:pt x="8424763" y="0"/>
                  <a:pt x="10505504" y="416003"/>
                  <a:pt x="11880413" y="1068661"/>
                </a:cubicBezTo>
                <a:lnTo>
                  <a:pt x="12184552" y="1227993"/>
                </a:lnTo>
                <a:lnTo>
                  <a:pt x="12192000" y="1227993"/>
                </a:lnTo>
                <a:lnTo>
                  <a:pt x="12192000" y="1231895"/>
                </a:lnTo>
                <a:lnTo>
                  <a:pt x="12192000" y="4641367"/>
                </a:lnTo>
                <a:lnTo>
                  <a:pt x="12192000" y="6863862"/>
                </a:lnTo>
                <a:lnTo>
                  <a:pt x="0" y="6863862"/>
                </a:lnTo>
                <a:lnTo>
                  <a:pt x="0" y="4641367"/>
                </a:lnTo>
                <a:lnTo>
                  <a:pt x="0" y="1231895"/>
                </a:lnTo>
                <a:lnTo>
                  <a:pt x="0" y="1227993"/>
                </a:lnTo>
                <a:lnTo>
                  <a:pt x="7449" y="1227993"/>
                </a:lnTo>
                <a:lnTo>
                  <a:pt x="311587" y="1068661"/>
                </a:lnTo>
                <a:cubicBezTo>
                  <a:pt x="1686496" y="416003"/>
                  <a:pt x="3767237" y="0"/>
                  <a:pt x="6096000" y="0"/>
                </a:cubicBezTo>
                <a:close/>
              </a:path>
            </a:pathLst>
          </a:custGeom>
          <a:solidFill>
            <a:srgbClr val="034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3342284" y="875368"/>
            <a:ext cx="2430000" cy="2430000"/>
            <a:chOff x="4426561" y="1167157"/>
            <a:chExt cx="3240000" cy="3240000"/>
          </a:xfrm>
        </p:grpSpPr>
        <p:sp>
          <p:nvSpPr>
            <p:cNvPr id="4" name="Овал 3"/>
            <p:cNvSpPr>
              <a:spLocks/>
            </p:cNvSpPr>
            <p:nvPr/>
          </p:nvSpPr>
          <p:spPr>
            <a:xfrm rot="21236320">
              <a:off x="4426561" y="1167157"/>
              <a:ext cx="3240000" cy="3240000"/>
            </a:xfrm>
            <a:prstGeom prst="ellipse">
              <a:avLst/>
            </a:prstGeom>
            <a:pattFill prst="pct5">
              <a:fgClr>
                <a:srgbClr val="FFFFFF"/>
              </a:fgClr>
              <a:bgClr>
                <a:schemeClr val="bg1"/>
              </a:bgClr>
            </a:patt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-1" b="8891"/>
            <a:stretch/>
          </p:blipFill>
          <p:spPr>
            <a:xfrm>
              <a:off x="4621238" y="1621145"/>
              <a:ext cx="2917274" cy="264164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</p:pic>
      </p:grpSp>
      <p:pic>
        <p:nvPicPr>
          <p:cNvPr id="10" name="Рисунок 9"/>
          <p:cNvPicPr preferRelativeResize="0"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9" t="11726" r="23370" b="35378"/>
          <a:stretch/>
        </p:blipFill>
        <p:spPr>
          <a:xfrm>
            <a:off x="3988424" y="1473674"/>
            <a:ext cx="1157875" cy="1150257"/>
          </a:xfrm>
          <a:prstGeom prst="ellipse">
            <a:avLst/>
          </a:prstGeom>
        </p:spPr>
      </p:pic>
      <p:sp>
        <p:nvSpPr>
          <p:cNvPr id="13" name="Овал 12"/>
          <p:cNvSpPr>
            <a:spLocks noChangeAspect="1"/>
          </p:cNvSpPr>
          <p:nvPr/>
        </p:nvSpPr>
        <p:spPr>
          <a:xfrm>
            <a:off x="903506" y="4245887"/>
            <a:ext cx="143553" cy="648000"/>
          </a:xfrm>
          <a:custGeom>
            <a:avLst/>
            <a:gdLst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1692000 w 1783440"/>
              <a:gd name="connsiteY0" fmla="*/ 846000 h 1692000"/>
              <a:gd name="connsiteX1" fmla="*/ 846000 w 1783440"/>
              <a:gd name="connsiteY1" fmla="*/ 1692000 h 1692000"/>
              <a:gd name="connsiteX2" fmla="*/ 0 w 1783440"/>
              <a:gd name="connsiteY2" fmla="*/ 846000 h 1692000"/>
              <a:gd name="connsiteX3" fmla="*/ 846000 w 1783440"/>
              <a:gd name="connsiteY3" fmla="*/ 0 h 1692000"/>
              <a:gd name="connsiteX4" fmla="*/ 1783440 w 1783440"/>
              <a:gd name="connsiteY4" fmla="*/ 937440 h 1692000"/>
              <a:gd name="connsiteX0" fmla="*/ 1692000 w 1692000"/>
              <a:gd name="connsiteY0" fmla="*/ 846000 h 1692000"/>
              <a:gd name="connsiteX1" fmla="*/ 846000 w 1692000"/>
              <a:gd name="connsiteY1" fmla="*/ 1692000 h 1692000"/>
              <a:gd name="connsiteX2" fmla="*/ 0 w 1692000"/>
              <a:gd name="connsiteY2" fmla="*/ 846000 h 1692000"/>
              <a:gd name="connsiteX3" fmla="*/ 846000 w 1692000"/>
              <a:gd name="connsiteY3" fmla="*/ 0 h 1692000"/>
              <a:gd name="connsiteX0" fmla="*/ 846000 w 846000"/>
              <a:gd name="connsiteY0" fmla="*/ 1692000 h 1692000"/>
              <a:gd name="connsiteX1" fmla="*/ 0 w 846000"/>
              <a:gd name="connsiteY1" fmla="*/ 846000 h 1692000"/>
              <a:gd name="connsiteX2" fmla="*/ 846000 w 846000"/>
              <a:gd name="connsiteY2" fmla="*/ 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6000" h="1692000">
                <a:moveTo>
                  <a:pt x="846000" y="1692000"/>
                </a:move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</a:path>
            </a:pathLst>
          </a:custGeom>
          <a:solidFill>
            <a:srgbClr val="FFB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331045" y="834868"/>
            <a:ext cx="2511000" cy="2511000"/>
            <a:chOff x="5130365" y="988162"/>
            <a:chExt cx="3348000" cy="3348000"/>
          </a:xfrm>
        </p:grpSpPr>
        <p:sp>
          <p:nvSpPr>
            <p:cNvPr id="20" name="Кольцо 19"/>
            <p:cNvSpPr>
              <a:spLocks noChangeAspect="1"/>
            </p:cNvSpPr>
            <p:nvPr/>
          </p:nvSpPr>
          <p:spPr>
            <a:xfrm>
              <a:off x="5130365" y="988162"/>
              <a:ext cx="3348000" cy="3348000"/>
            </a:xfrm>
            <a:prstGeom prst="donut">
              <a:avLst>
                <a:gd name="adj" fmla="val 3235"/>
              </a:avLst>
            </a:pr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12"/>
            <p:cNvSpPr>
              <a:spLocks noChangeAspect="1"/>
            </p:cNvSpPr>
            <p:nvPr/>
          </p:nvSpPr>
          <p:spPr>
            <a:xfrm>
              <a:off x="8289884" y="2494754"/>
              <a:ext cx="155896" cy="319224"/>
            </a:xfrm>
            <a:custGeom>
              <a:avLst/>
              <a:gdLst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1692000 w 1783440"/>
                <a:gd name="connsiteY0" fmla="*/ 846000 h 1692000"/>
                <a:gd name="connsiteX1" fmla="*/ 846000 w 1783440"/>
                <a:gd name="connsiteY1" fmla="*/ 1692000 h 1692000"/>
                <a:gd name="connsiteX2" fmla="*/ 0 w 1783440"/>
                <a:gd name="connsiteY2" fmla="*/ 846000 h 1692000"/>
                <a:gd name="connsiteX3" fmla="*/ 846000 w 1783440"/>
                <a:gd name="connsiteY3" fmla="*/ 0 h 1692000"/>
                <a:gd name="connsiteX4" fmla="*/ 1783440 w 1783440"/>
                <a:gd name="connsiteY4" fmla="*/ 937440 h 1692000"/>
                <a:gd name="connsiteX0" fmla="*/ 1692000 w 1692000"/>
                <a:gd name="connsiteY0" fmla="*/ 846000 h 1692000"/>
                <a:gd name="connsiteX1" fmla="*/ 846000 w 1692000"/>
                <a:gd name="connsiteY1" fmla="*/ 1692000 h 1692000"/>
                <a:gd name="connsiteX2" fmla="*/ 0 w 1692000"/>
                <a:gd name="connsiteY2" fmla="*/ 846000 h 1692000"/>
                <a:gd name="connsiteX3" fmla="*/ 846000 w 1692000"/>
                <a:gd name="connsiteY3" fmla="*/ 0 h 1692000"/>
                <a:gd name="connsiteX0" fmla="*/ 846000 w 846000"/>
                <a:gd name="connsiteY0" fmla="*/ 1692000 h 1692000"/>
                <a:gd name="connsiteX1" fmla="*/ 0 w 846000"/>
                <a:gd name="connsiteY1" fmla="*/ 846000 h 1692000"/>
                <a:gd name="connsiteX2" fmla="*/ 846000 w 846000"/>
                <a:gd name="connsiteY2" fmla="*/ 0 h 16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000" h="1692000">
                  <a:moveTo>
                    <a:pt x="846000" y="1692000"/>
                  </a:move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</a:path>
              </a:pathLst>
            </a:cu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82BB66D-E442-43D0-B439-55688417197A}"/>
              </a:ext>
            </a:extLst>
          </p:cNvPr>
          <p:cNvSpPr txBox="1"/>
          <p:nvPr/>
        </p:nvSpPr>
        <p:spPr>
          <a:xfrm>
            <a:off x="1102802" y="4173012"/>
            <a:ext cx="74347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B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Государственное учреждение – Нижегородское региональное отделение Фонда социального страхования РФ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33259" y="1964812"/>
            <a:ext cx="1870037" cy="192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8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1"/>
            <a:ext cx="8558213" cy="469011"/>
            <a:chOff x="471248" y="83555"/>
            <a:chExt cx="11381085" cy="75512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755128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59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68691"/>
            <a:ext cx="8291279" cy="19874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39580"/>
          <a:stretch/>
        </p:blipFill>
        <p:spPr>
          <a:xfrm>
            <a:off x="1427517" y="2543779"/>
            <a:ext cx="3635301" cy="24152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70119" r="3132"/>
          <a:stretch/>
        </p:blipFill>
        <p:spPr>
          <a:xfrm>
            <a:off x="5140307" y="2556159"/>
            <a:ext cx="1601218" cy="240284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478667" y="5026709"/>
            <a:ext cx="3393366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 rot="5400000" flipV="1">
            <a:off x="-87065" y="3791434"/>
            <a:ext cx="2516270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644" y="4415513"/>
            <a:ext cx="2929356" cy="61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1"/>
            <a:ext cx="8558213" cy="407861"/>
            <a:chOff x="471248" y="83555"/>
            <a:chExt cx="11381085" cy="177674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4"/>
              <a:ext cx="10792724" cy="160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7" y="1777763"/>
            <a:ext cx="5275844" cy="322469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5512714" y="2095814"/>
            <a:ext cx="3408634" cy="1940992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ИСПОЛЬЗОВАНИЕ УЧЕБНОГО ШЛЮЗА ФОНДА  </a:t>
            </a:r>
          </a:p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для пробной отправки электронных реестров</a:t>
            </a:r>
            <a:endParaRPr lang="ru-RU" sz="2100" b="1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91396"/>
            <a:ext cx="9083827" cy="128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6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" r="-47"/>
          <a:stretch/>
        </p:blipFill>
        <p:spPr>
          <a:xfrm>
            <a:off x="3598937" y="2788983"/>
            <a:ext cx="2094491" cy="13970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grpSp>
        <p:nvGrpSpPr>
          <p:cNvPr id="2" name="Группа 1"/>
          <p:cNvGrpSpPr/>
          <p:nvPr/>
        </p:nvGrpSpPr>
        <p:grpSpPr>
          <a:xfrm>
            <a:off x="1" y="1"/>
            <a:ext cx="8558213" cy="519694"/>
            <a:chOff x="471248" y="83555"/>
            <a:chExt cx="11381085" cy="83673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836730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59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625820"/>
            <a:ext cx="9029699" cy="1585510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для продолжения выплаты работникам  пособия до 1,5, которые были назначены до перехода на прямые выплаты, работодателю необходимо предоставить в Фонд реестр необходимых сведений о получателях пособия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4" t="-232" r="14120" b="5227"/>
          <a:stretch/>
        </p:blipFill>
        <p:spPr>
          <a:xfrm>
            <a:off x="255506" y="2317455"/>
            <a:ext cx="3276053" cy="2697150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65" b="-488"/>
          <a:stretch/>
        </p:blipFill>
        <p:spPr>
          <a:xfrm>
            <a:off x="5760806" y="2299571"/>
            <a:ext cx="3186892" cy="2715034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0184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50674"/>
            <a:ext cx="8132693" cy="492251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5556427" y="768740"/>
            <a:ext cx="3210287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ИВАНОВСКАЯ 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960363" y="19655"/>
            <a:ext cx="69374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ВЗАИМОДЕЙСТВИЕ</a:t>
            </a:r>
            <a:endParaRPr lang="ru-RU" sz="30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5392801" y="2021208"/>
            <a:ext cx="3401894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ВЛАДИМИРСКАЯ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86960" y="655677"/>
            <a:ext cx="2942457" cy="556664"/>
          </a:xfrm>
          <a:prstGeom prst="rect">
            <a:avLst/>
          </a:prstGeom>
          <a:noFill/>
        </p:spPr>
        <p:txBody>
          <a:bodyPr wrap="square" lIns="108000" tIns="108000" rIns="108000" bIns="108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РЕСПУБЛИКА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КРЫМ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6400681" y="1261643"/>
            <a:ext cx="2336298" cy="556664"/>
          </a:xfrm>
          <a:prstGeom prst="rect">
            <a:avLst/>
          </a:prstGeom>
          <a:solidFill>
            <a:schemeClr val="bg1"/>
          </a:solidFill>
        </p:spPr>
        <p:txBody>
          <a:bodyPr wrap="square" lIns="108000" tIns="108000" rIns="108000" bIns="108000" anchor="ctr" anchorCtr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г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. Севастополь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809475" y="624988"/>
            <a:ext cx="2347517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БРЯНСКАЯ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-131653" y="1004342"/>
            <a:ext cx="5361059" cy="1661599"/>
            <a:chOff x="-175537" y="1339126"/>
            <a:chExt cx="7148078" cy="2215464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2988774" y="1339126"/>
              <a:ext cx="3983767" cy="742218"/>
            </a:xfrm>
            <a:prstGeom prst="rect">
              <a:avLst/>
            </a:prstGeom>
            <a:noFill/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20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ВОЛОГОДСКАЯ </a:t>
              </a:r>
              <a:r>
                <a:rPr lang="ru-RU" sz="12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ОБЛАСТЬ</a:t>
              </a:r>
              <a:endParaRPr lang="ru-RU" sz="12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-175537" y="2812371"/>
              <a:ext cx="3982867" cy="742219"/>
            </a:xfrm>
            <a:prstGeom prst="rect">
              <a:avLst/>
            </a:prstGeom>
            <a:noFill/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12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РЕСПУБЛИКА </a:t>
              </a:r>
              <a:r>
                <a:rPr lang="ru-RU" sz="20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КОМИ</a:t>
              </a:r>
              <a:endParaRPr lang="ru-RU" sz="20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197377" y="1430234"/>
            <a:ext cx="3627767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БЕЛГОРОДСКАЯ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3927563" y="1535220"/>
            <a:ext cx="2801451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КИРОВСКАЯ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467085" y="2003074"/>
            <a:ext cx="3198523" cy="502136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КАЛУЖСКАЯ</a:t>
            </a:r>
            <a:r>
              <a:rPr lang="ru-RU" sz="12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 ОБЛАСТЬ</a:t>
            </a:r>
            <a:endParaRPr lang="ru-RU" sz="12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5585" y="0"/>
            <a:ext cx="808151" cy="83175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828125" y="2877626"/>
            <a:ext cx="6556447" cy="1540561"/>
            <a:chOff x="2724489" y="1814119"/>
            <a:chExt cx="6556447" cy="1540561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9819" y="1814119"/>
              <a:ext cx="1311117" cy="1540561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24489" y="1860415"/>
              <a:ext cx="2152388" cy="1447970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304454" y="4570169"/>
            <a:ext cx="7533468" cy="339636"/>
            <a:chOff x="405938" y="6093546"/>
            <a:chExt cx="10044623" cy="452847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6617919" y="6093546"/>
              <a:ext cx="3832642" cy="4528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ПЕРМСКИЙ КРАЙ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05938" y="6093546"/>
              <a:ext cx="3832642" cy="4528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СВЕРДЛОВСКАЯ ОБЛАСТЬ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248106" y="3544743"/>
            <a:ext cx="2080182" cy="38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3300" b="1" dirty="0" smtClean="0">
                <a:solidFill>
                  <a:srgbClr val="C10000"/>
                </a:solidFill>
              </a:rPr>
              <a:t>2020 год</a:t>
            </a:r>
            <a:endParaRPr lang="ru-RU" sz="3300" b="1" dirty="0">
              <a:solidFill>
                <a:srgbClr val="C10000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250508" y="2686133"/>
            <a:ext cx="6817658" cy="128651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05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48162" y="1398409"/>
            <a:ext cx="2729442" cy="13311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4100" b="1" dirty="0" smtClean="0">
                <a:solidFill>
                  <a:srgbClr val="597AAF"/>
                </a:solidFill>
              </a:rPr>
              <a:t>ФОРМА    МЕНЯЕТСЯ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96592" y="3554449"/>
            <a:ext cx="7312022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</a:rPr>
              <a:t>ГАРАНТИИ ОСТАЮТСЯ 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37" y="507488"/>
            <a:ext cx="4262234" cy="3046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861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>
            <a:spLocks noChangeAspect="1"/>
          </p:cNvSpPr>
          <p:nvPr/>
        </p:nvSpPr>
        <p:spPr>
          <a:xfrm>
            <a:off x="0" y="530491"/>
            <a:ext cx="9144000" cy="4624252"/>
          </a:xfrm>
          <a:custGeom>
            <a:avLst/>
            <a:gdLst>
              <a:gd name="connsiteX0" fmla="*/ 7496175 w 14992350"/>
              <a:gd name="connsiteY0" fmla="*/ 0 h 6863862"/>
              <a:gd name="connsiteX1" fmla="*/ 13280588 w 14992350"/>
              <a:gd name="connsiteY1" fmla="*/ 1068661 h 6863862"/>
              <a:gd name="connsiteX2" fmla="*/ 13584727 w 14992350"/>
              <a:gd name="connsiteY2" fmla="*/ 1227993 h 6863862"/>
              <a:gd name="connsiteX3" fmla="*/ 13592175 w 14992350"/>
              <a:gd name="connsiteY3" fmla="*/ 1227993 h 6863862"/>
              <a:gd name="connsiteX4" fmla="*/ 13592175 w 14992350"/>
              <a:gd name="connsiteY4" fmla="*/ 1231895 h 6863862"/>
              <a:gd name="connsiteX5" fmla="*/ 13712121 w 14992350"/>
              <a:gd name="connsiteY5" fmla="*/ 1294733 h 6863862"/>
              <a:gd name="connsiteX6" fmla="*/ 14992350 w 14992350"/>
              <a:gd name="connsiteY6" fmla="*/ 2936631 h 6863862"/>
              <a:gd name="connsiteX7" fmla="*/ 13712121 w 14992350"/>
              <a:gd name="connsiteY7" fmla="*/ 4578530 h 6863862"/>
              <a:gd name="connsiteX8" fmla="*/ 13592175 w 14992350"/>
              <a:gd name="connsiteY8" fmla="*/ 4641367 h 6863862"/>
              <a:gd name="connsiteX9" fmla="*/ 13592175 w 14992350"/>
              <a:gd name="connsiteY9" fmla="*/ 6863862 h 6863862"/>
              <a:gd name="connsiteX10" fmla="*/ 1400175 w 14992350"/>
              <a:gd name="connsiteY10" fmla="*/ 6863862 h 6863862"/>
              <a:gd name="connsiteX11" fmla="*/ 1400175 w 14992350"/>
              <a:gd name="connsiteY11" fmla="*/ 4641367 h 6863862"/>
              <a:gd name="connsiteX12" fmla="*/ 1280229 w 14992350"/>
              <a:gd name="connsiteY12" fmla="*/ 4578530 h 6863862"/>
              <a:gd name="connsiteX13" fmla="*/ 0 w 14992350"/>
              <a:gd name="connsiteY13" fmla="*/ 2936631 h 6863862"/>
              <a:gd name="connsiteX14" fmla="*/ 1280229 w 14992350"/>
              <a:gd name="connsiteY14" fmla="*/ 1294733 h 6863862"/>
              <a:gd name="connsiteX15" fmla="*/ 1400175 w 14992350"/>
              <a:gd name="connsiteY15" fmla="*/ 1231895 h 6863862"/>
              <a:gd name="connsiteX16" fmla="*/ 1400175 w 14992350"/>
              <a:gd name="connsiteY16" fmla="*/ 1227993 h 6863862"/>
              <a:gd name="connsiteX17" fmla="*/ 1407624 w 14992350"/>
              <a:gd name="connsiteY17" fmla="*/ 1227993 h 6863862"/>
              <a:gd name="connsiteX18" fmla="*/ 1711762 w 14992350"/>
              <a:gd name="connsiteY18" fmla="*/ 1068661 h 6863862"/>
              <a:gd name="connsiteX19" fmla="*/ 7496175 w 14992350"/>
              <a:gd name="connsiteY19" fmla="*/ 0 h 6863862"/>
              <a:gd name="connsiteX0" fmla="*/ 6230940 w 13727115"/>
              <a:gd name="connsiteY0" fmla="*/ 0 h 6863862"/>
              <a:gd name="connsiteX1" fmla="*/ 12015353 w 13727115"/>
              <a:gd name="connsiteY1" fmla="*/ 1068661 h 6863862"/>
              <a:gd name="connsiteX2" fmla="*/ 12319492 w 13727115"/>
              <a:gd name="connsiteY2" fmla="*/ 1227993 h 6863862"/>
              <a:gd name="connsiteX3" fmla="*/ 12326940 w 13727115"/>
              <a:gd name="connsiteY3" fmla="*/ 1227993 h 6863862"/>
              <a:gd name="connsiteX4" fmla="*/ 12326940 w 13727115"/>
              <a:gd name="connsiteY4" fmla="*/ 1231895 h 6863862"/>
              <a:gd name="connsiteX5" fmla="*/ 12446886 w 13727115"/>
              <a:gd name="connsiteY5" fmla="*/ 1294733 h 6863862"/>
              <a:gd name="connsiteX6" fmla="*/ 13727115 w 13727115"/>
              <a:gd name="connsiteY6" fmla="*/ 2936631 h 6863862"/>
              <a:gd name="connsiteX7" fmla="*/ 12446886 w 13727115"/>
              <a:gd name="connsiteY7" fmla="*/ 4578530 h 6863862"/>
              <a:gd name="connsiteX8" fmla="*/ 12326940 w 13727115"/>
              <a:gd name="connsiteY8" fmla="*/ 4641367 h 6863862"/>
              <a:gd name="connsiteX9" fmla="*/ 12326940 w 13727115"/>
              <a:gd name="connsiteY9" fmla="*/ 6863862 h 6863862"/>
              <a:gd name="connsiteX10" fmla="*/ 134940 w 13727115"/>
              <a:gd name="connsiteY10" fmla="*/ 6863862 h 6863862"/>
              <a:gd name="connsiteX11" fmla="*/ 134940 w 13727115"/>
              <a:gd name="connsiteY11" fmla="*/ 4641367 h 6863862"/>
              <a:gd name="connsiteX12" fmla="*/ 14994 w 13727115"/>
              <a:gd name="connsiteY12" fmla="*/ 4578530 h 6863862"/>
              <a:gd name="connsiteX13" fmla="*/ 14994 w 13727115"/>
              <a:gd name="connsiteY13" fmla="*/ 1294733 h 6863862"/>
              <a:gd name="connsiteX14" fmla="*/ 134940 w 13727115"/>
              <a:gd name="connsiteY14" fmla="*/ 1231895 h 6863862"/>
              <a:gd name="connsiteX15" fmla="*/ 134940 w 13727115"/>
              <a:gd name="connsiteY15" fmla="*/ 1227993 h 6863862"/>
              <a:gd name="connsiteX16" fmla="*/ 142389 w 13727115"/>
              <a:gd name="connsiteY16" fmla="*/ 1227993 h 6863862"/>
              <a:gd name="connsiteX17" fmla="*/ 446527 w 13727115"/>
              <a:gd name="connsiteY17" fmla="*/ 1068661 h 6863862"/>
              <a:gd name="connsiteX18" fmla="*/ 6230940 w 13727115"/>
              <a:gd name="connsiteY18" fmla="*/ 0 h 6863862"/>
              <a:gd name="connsiteX0" fmla="*/ 6215946 w 13712121"/>
              <a:gd name="connsiteY0" fmla="*/ 0 h 6863862"/>
              <a:gd name="connsiteX1" fmla="*/ 12000359 w 13712121"/>
              <a:gd name="connsiteY1" fmla="*/ 1068661 h 6863862"/>
              <a:gd name="connsiteX2" fmla="*/ 12304498 w 13712121"/>
              <a:gd name="connsiteY2" fmla="*/ 1227993 h 6863862"/>
              <a:gd name="connsiteX3" fmla="*/ 12311946 w 13712121"/>
              <a:gd name="connsiteY3" fmla="*/ 1227993 h 6863862"/>
              <a:gd name="connsiteX4" fmla="*/ 12311946 w 13712121"/>
              <a:gd name="connsiteY4" fmla="*/ 1231895 h 6863862"/>
              <a:gd name="connsiteX5" fmla="*/ 12431892 w 13712121"/>
              <a:gd name="connsiteY5" fmla="*/ 1294733 h 6863862"/>
              <a:gd name="connsiteX6" fmla="*/ 13712121 w 13712121"/>
              <a:gd name="connsiteY6" fmla="*/ 2936631 h 6863862"/>
              <a:gd name="connsiteX7" fmla="*/ 12431892 w 13712121"/>
              <a:gd name="connsiteY7" fmla="*/ 4578530 h 6863862"/>
              <a:gd name="connsiteX8" fmla="*/ 12311946 w 13712121"/>
              <a:gd name="connsiteY8" fmla="*/ 4641367 h 6863862"/>
              <a:gd name="connsiteX9" fmla="*/ 12311946 w 13712121"/>
              <a:gd name="connsiteY9" fmla="*/ 6863862 h 6863862"/>
              <a:gd name="connsiteX10" fmla="*/ 119946 w 13712121"/>
              <a:gd name="connsiteY10" fmla="*/ 6863862 h 6863862"/>
              <a:gd name="connsiteX11" fmla="*/ 119946 w 13712121"/>
              <a:gd name="connsiteY11" fmla="*/ 4641367 h 6863862"/>
              <a:gd name="connsiteX12" fmla="*/ 0 w 13712121"/>
              <a:gd name="connsiteY12" fmla="*/ 4578530 h 6863862"/>
              <a:gd name="connsiteX13" fmla="*/ 119946 w 13712121"/>
              <a:gd name="connsiteY13" fmla="*/ 1231895 h 6863862"/>
              <a:gd name="connsiteX14" fmla="*/ 119946 w 13712121"/>
              <a:gd name="connsiteY14" fmla="*/ 1227993 h 6863862"/>
              <a:gd name="connsiteX15" fmla="*/ 127395 w 13712121"/>
              <a:gd name="connsiteY15" fmla="*/ 1227993 h 6863862"/>
              <a:gd name="connsiteX16" fmla="*/ 431533 w 13712121"/>
              <a:gd name="connsiteY16" fmla="*/ 1068661 h 6863862"/>
              <a:gd name="connsiteX17" fmla="*/ 6215946 w 13712121"/>
              <a:gd name="connsiteY17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2311946 w 13592175"/>
              <a:gd name="connsiteY5" fmla="*/ 1294733 h 6863862"/>
              <a:gd name="connsiteX6" fmla="*/ 13592175 w 13592175"/>
              <a:gd name="connsiteY6" fmla="*/ 2936631 h 6863862"/>
              <a:gd name="connsiteX7" fmla="*/ 12311946 w 13592175"/>
              <a:gd name="connsiteY7" fmla="*/ 4578530 h 6863862"/>
              <a:gd name="connsiteX8" fmla="*/ 12192000 w 13592175"/>
              <a:gd name="connsiteY8" fmla="*/ 4641367 h 6863862"/>
              <a:gd name="connsiteX9" fmla="*/ 12192000 w 13592175"/>
              <a:gd name="connsiteY9" fmla="*/ 6863862 h 6863862"/>
              <a:gd name="connsiteX10" fmla="*/ 0 w 13592175"/>
              <a:gd name="connsiteY10" fmla="*/ 6863862 h 6863862"/>
              <a:gd name="connsiteX11" fmla="*/ 0 w 13592175"/>
              <a:gd name="connsiteY11" fmla="*/ 4641367 h 6863862"/>
              <a:gd name="connsiteX12" fmla="*/ 0 w 13592175"/>
              <a:gd name="connsiteY12" fmla="*/ 1231895 h 6863862"/>
              <a:gd name="connsiteX13" fmla="*/ 0 w 13592175"/>
              <a:gd name="connsiteY13" fmla="*/ 1227993 h 6863862"/>
              <a:gd name="connsiteX14" fmla="*/ 7449 w 13592175"/>
              <a:gd name="connsiteY14" fmla="*/ 1227993 h 6863862"/>
              <a:gd name="connsiteX15" fmla="*/ 311587 w 13592175"/>
              <a:gd name="connsiteY15" fmla="*/ 1068661 h 6863862"/>
              <a:gd name="connsiteX16" fmla="*/ 6096000 w 13592175"/>
              <a:gd name="connsiteY16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3592175 w 13592175"/>
              <a:gd name="connsiteY5" fmla="*/ 2936631 h 6863862"/>
              <a:gd name="connsiteX6" fmla="*/ 12311946 w 13592175"/>
              <a:gd name="connsiteY6" fmla="*/ 4578530 h 6863862"/>
              <a:gd name="connsiteX7" fmla="*/ 12192000 w 13592175"/>
              <a:gd name="connsiteY7" fmla="*/ 4641367 h 6863862"/>
              <a:gd name="connsiteX8" fmla="*/ 12192000 w 13592175"/>
              <a:gd name="connsiteY8" fmla="*/ 6863862 h 6863862"/>
              <a:gd name="connsiteX9" fmla="*/ 0 w 13592175"/>
              <a:gd name="connsiteY9" fmla="*/ 6863862 h 6863862"/>
              <a:gd name="connsiteX10" fmla="*/ 0 w 13592175"/>
              <a:gd name="connsiteY10" fmla="*/ 4641367 h 6863862"/>
              <a:gd name="connsiteX11" fmla="*/ 0 w 13592175"/>
              <a:gd name="connsiteY11" fmla="*/ 1231895 h 6863862"/>
              <a:gd name="connsiteX12" fmla="*/ 0 w 13592175"/>
              <a:gd name="connsiteY12" fmla="*/ 1227993 h 6863862"/>
              <a:gd name="connsiteX13" fmla="*/ 7449 w 13592175"/>
              <a:gd name="connsiteY13" fmla="*/ 1227993 h 6863862"/>
              <a:gd name="connsiteX14" fmla="*/ 311587 w 13592175"/>
              <a:gd name="connsiteY14" fmla="*/ 1068661 h 6863862"/>
              <a:gd name="connsiteX15" fmla="*/ 6096000 w 13592175"/>
              <a:gd name="connsiteY15" fmla="*/ 0 h 6863862"/>
              <a:gd name="connsiteX0" fmla="*/ 6096000 w 12311946"/>
              <a:gd name="connsiteY0" fmla="*/ 0 h 6863862"/>
              <a:gd name="connsiteX1" fmla="*/ 11880413 w 12311946"/>
              <a:gd name="connsiteY1" fmla="*/ 1068661 h 6863862"/>
              <a:gd name="connsiteX2" fmla="*/ 12184552 w 12311946"/>
              <a:gd name="connsiteY2" fmla="*/ 1227993 h 6863862"/>
              <a:gd name="connsiteX3" fmla="*/ 12192000 w 12311946"/>
              <a:gd name="connsiteY3" fmla="*/ 1227993 h 6863862"/>
              <a:gd name="connsiteX4" fmla="*/ 12192000 w 12311946"/>
              <a:gd name="connsiteY4" fmla="*/ 1231895 h 6863862"/>
              <a:gd name="connsiteX5" fmla="*/ 12311946 w 12311946"/>
              <a:gd name="connsiteY5" fmla="*/ 4578530 h 6863862"/>
              <a:gd name="connsiteX6" fmla="*/ 12192000 w 12311946"/>
              <a:gd name="connsiteY6" fmla="*/ 4641367 h 6863862"/>
              <a:gd name="connsiteX7" fmla="*/ 12192000 w 12311946"/>
              <a:gd name="connsiteY7" fmla="*/ 6863862 h 6863862"/>
              <a:gd name="connsiteX8" fmla="*/ 0 w 12311946"/>
              <a:gd name="connsiteY8" fmla="*/ 6863862 h 6863862"/>
              <a:gd name="connsiteX9" fmla="*/ 0 w 12311946"/>
              <a:gd name="connsiteY9" fmla="*/ 4641367 h 6863862"/>
              <a:gd name="connsiteX10" fmla="*/ 0 w 12311946"/>
              <a:gd name="connsiteY10" fmla="*/ 1231895 h 6863862"/>
              <a:gd name="connsiteX11" fmla="*/ 0 w 12311946"/>
              <a:gd name="connsiteY11" fmla="*/ 1227993 h 6863862"/>
              <a:gd name="connsiteX12" fmla="*/ 7449 w 12311946"/>
              <a:gd name="connsiteY12" fmla="*/ 1227993 h 6863862"/>
              <a:gd name="connsiteX13" fmla="*/ 311587 w 12311946"/>
              <a:gd name="connsiteY13" fmla="*/ 1068661 h 6863862"/>
              <a:gd name="connsiteX14" fmla="*/ 6096000 w 12311946"/>
              <a:gd name="connsiteY14" fmla="*/ 0 h 6863862"/>
              <a:gd name="connsiteX0" fmla="*/ 6096000 w 12192000"/>
              <a:gd name="connsiteY0" fmla="*/ 0 h 6863862"/>
              <a:gd name="connsiteX1" fmla="*/ 11880413 w 12192000"/>
              <a:gd name="connsiteY1" fmla="*/ 1068661 h 6863862"/>
              <a:gd name="connsiteX2" fmla="*/ 12184552 w 12192000"/>
              <a:gd name="connsiteY2" fmla="*/ 1227993 h 6863862"/>
              <a:gd name="connsiteX3" fmla="*/ 12192000 w 12192000"/>
              <a:gd name="connsiteY3" fmla="*/ 1227993 h 6863862"/>
              <a:gd name="connsiteX4" fmla="*/ 12192000 w 12192000"/>
              <a:gd name="connsiteY4" fmla="*/ 1231895 h 6863862"/>
              <a:gd name="connsiteX5" fmla="*/ 12192000 w 12192000"/>
              <a:gd name="connsiteY5" fmla="*/ 4641367 h 6863862"/>
              <a:gd name="connsiteX6" fmla="*/ 12192000 w 12192000"/>
              <a:gd name="connsiteY6" fmla="*/ 6863862 h 6863862"/>
              <a:gd name="connsiteX7" fmla="*/ 0 w 12192000"/>
              <a:gd name="connsiteY7" fmla="*/ 6863862 h 6863862"/>
              <a:gd name="connsiteX8" fmla="*/ 0 w 12192000"/>
              <a:gd name="connsiteY8" fmla="*/ 4641367 h 6863862"/>
              <a:gd name="connsiteX9" fmla="*/ 0 w 12192000"/>
              <a:gd name="connsiteY9" fmla="*/ 1231895 h 6863862"/>
              <a:gd name="connsiteX10" fmla="*/ 0 w 12192000"/>
              <a:gd name="connsiteY10" fmla="*/ 1227993 h 6863862"/>
              <a:gd name="connsiteX11" fmla="*/ 7449 w 12192000"/>
              <a:gd name="connsiteY11" fmla="*/ 1227993 h 6863862"/>
              <a:gd name="connsiteX12" fmla="*/ 311587 w 12192000"/>
              <a:gd name="connsiteY12" fmla="*/ 1068661 h 6863862"/>
              <a:gd name="connsiteX13" fmla="*/ 6096000 w 12192000"/>
              <a:gd name="connsiteY13" fmla="*/ 0 h 686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63862">
                <a:moveTo>
                  <a:pt x="6096000" y="0"/>
                </a:moveTo>
                <a:cubicBezTo>
                  <a:pt x="8424763" y="0"/>
                  <a:pt x="10505504" y="416003"/>
                  <a:pt x="11880413" y="1068661"/>
                </a:cubicBezTo>
                <a:lnTo>
                  <a:pt x="12184552" y="1227993"/>
                </a:lnTo>
                <a:lnTo>
                  <a:pt x="12192000" y="1227993"/>
                </a:lnTo>
                <a:lnTo>
                  <a:pt x="12192000" y="1231895"/>
                </a:lnTo>
                <a:lnTo>
                  <a:pt x="12192000" y="4641367"/>
                </a:lnTo>
                <a:lnTo>
                  <a:pt x="12192000" y="6863862"/>
                </a:lnTo>
                <a:lnTo>
                  <a:pt x="0" y="6863862"/>
                </a:lnTo>
                <a:lnTo>
                  <a:pt x="0" y="4641367"/>
                </a:lnTo>
                <a:lnTo>
                  <a:pt x="0" y="1231895"/>
                </a:lnTo>
                <a:lnTo>
                  <a:pt x="0" y="1227993"/>
                </a:lnTo>
                <a:lnTo>
                  <a:pt x="7449" y="1227993"/>
                </a:lnTo>
                <a:lnTo>
                  <a:pt x="311587" y="1068661"/>
                </a:lnTo>
                <a:cubicBezTo>
                  <a:pt x="1686496" y="416003"/>
                  <a:pt x="3767237" y="0"/>
                  <a:pt x="6096000" y="0"/>
                </a:cubicBezTo>
                <a:close/>
              </a:path>
            </a:pathLst>
          </a:custGeom>
          <a:solidFill>
            <a:srgbClr val="034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>
            <a:grpSpLocks noChangeAspect="1"/>
          </p:cNvGrpSpPr>
          <p:nvPr/>
        </p:nvGrpSpPr>
        <p:grpSpPr>
          <a:xfrm>
            <a:off x="3306191" y="1408769"/>
            <a:ext cx="2430000" cy="2430000"/>
            <a:chOff x="4426561" y="1167157"/>
            <a:chExt cx="3240000" cy="3240000"/>
          </a:xfrm>
        </p:grpSpPr>
        <p:sp>
          <p:nvSpPr>
            <p:cNvPr id="4" name="Овал 3"/>
            <p:cNvSpPr>
              <a:spLocks/>
            </p:cNvSpPr>
            <p:nvPr/>
          </p:nvSpPr>
          <p:spPr>
            <a:xfrm rot="21236320">
              <a:off x="4426561" y="1167157"/>
              <a:ext cx="3240000" cy="3240000"/>
            </a:xfrm>
            <a:prstGeom prst="ellipse">
              <a:avLst/>
            </a:prstGeom>
            <a:pattFill prst="pct5">
              <a:fgClr>
                <a:srgbClr val="FFFFFF"/>
              </a:fgClr>
              <a:bgClr>
                <a:schemeClr val="bg1"/>
              </a:bgClr>
            </a:patt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-1" b="8891"/>
            <a:stretch/>
          </p:blipFill>
          <p:spPr>
            <a:xfrm>
              <a:off x="4621238" y="1621145"/>
              <a:ext cx="2917274" cy="264164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</p:pic>
      </p:grpSp>
      <p:pic>
        <p:nvPicPr>
          <p:cNvPr id="10" name="Рисунок 9"/>
          <p:cNvPicPr preferRelativeResize="0"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9" t="11726" r="23370" b="35378"/>
          <a:stretch/>
        </p:blipFill>
        <p:spPr>
          <a:xfrm>
            <a:off x="3952331" y="2007075"/>
            <a:ext cx="1157875" cy="1150257"/>
          </a:xfrm>
          <a:prstGeom prst="ellipse">
            <a:avLst/>
          </a:prstGeom>
        </p:spPr>
      </p:pic>
      <p:sp>
        <p:nvSpPr>
          <p:cNvPr id="20" name="Кольцо 19"/>
          <p:cNvSpPr>
            <a:spLocks noChangeAspect="1"/>
          </p:cNvSpPr>
          <p:nvPr/>
        </p:nvSpPr>
        <p:spPr>
          <a:xfrm>
            <a:off x="3294953" y="1368269"/>
            <a:ext cx="2511000" cy="2511000"/>
          </a:xfrm>
          <a:prstGeom prst="donut">
            <a:avLst>
              <a:gd name="adj" fmla="val 3235"/>
            </a:avLst>
          </a:prstGeom>
          <a:solidFill>
            <a:srgbClr val="FFB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-4500" y="4895883"/>
            <a:ext cx="9144900" cy="189000"/>
            <a:chOff x="-6000" y="6527844"/>
            <a:chExt cx="12193200" cy="252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-6000" y="6686062"/>
              <a:ext cx="12193200" cy="87417"/>
            </a:xfrm>
            <a:prstGeom prst="rect">
              <a:avLst/>
            </a:prstGeom>
            <a:solidFill>
              <a:srgbClr val="FFB200"/>
            </a:solidFill>
            <a:ln>
              <a:solidFill>
                <a:srgbClr val="FBB0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2"/>
            <p:cNvSpPr>
              <a:spLocks noChangeAspect="1"/>
            </p:cNvSpPr>
            <p:nvPr/>
          </p:nvSpPr>
          <p:spPr>
            <a:xfrm rot="5400000">
              <a:off x="5974757" y="6401844"/>
              <a:ext cx="252000" cy="504000"/>
            </a:xfrm>
            <a:custGeom>
              <a:avLst/>
              <a:gdLst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1692000 w 1783440"/>
                <a:gd name="connsiteY0" fmla="*/ 846000 h 1692000"/>
                <a:gd name="connsiteX1" fmla="*/ 846000 w 1783440"/>
                <a:gd name="connsiteY1" fmla="*/ 1692000 h 1692000"/>
                <a:gd name="connsiteX2" fmla="*/ 0 w 1783440"/>
                <a:gd name="connsiteY2" fmla="*/ 846000 h 1692000"/>
                <a:gd name="connsiteX3" fmla="*/ 846000 w 1783440"/>
                <a:gd name="connsiteY3" fmla="*/ 0 h 1692000"/>
                <a:gd name="connsiteX4" fmla="*/ 1783440 w 1783440"/>
                <a:gd name="connsiteY4" fmla="*/ 937440 h 1692000"/>
                <a:gd name="connsiteX0" fmla="*/ 1692000 w 1692000"/>
                <a:gd name="connsiteY0" fmla="*/ 846000 h 1692000"/>
                <a:gd name="connsiteX1" fmla="*/ 846000 w 1692000"/>
                <a:gd name="connsiteY1" fmla="*/ 1692000 h 1692000"/>
                <a:gd name="connsiteX2" fmla="*/ 0 w 1692000"/>
                <a:gd name="connsiteY2" fmla="*/ 846000 h 1692000"/>
                <a:gd name="connsiteX3" fmla="*/ 846000 w 1692000"/>
                <a:gd name="connsiteY3" fmla="*/ 0 h 1692000"/>
                <a:gd name="connsiteX0" fmla="*/ 846000 w 846000"/>
                <a:gd name="connsiteY0" fmla="*/ 1692000 h 1692000"/>
                <a:gd name="connsiteX1" fmla="*/ 0 w 846000"/>
                <a:gd name="connsiteY1" fmla="*/ 846000 h 1692000"/>
                <a:gd name="connsiteX2" fmla="*/ 846000 w 846000"/>
                <a:gd name="connsiteY2" fmla="*/ 0 h 16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000" h="1692000">
                  <a:moveTo>
                    <a:pt x="846000" y="1692000"/>
                  </a:move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</a:path>
              </a:pathLst>
            </a:cu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FC1B6FB-1C80-40CD-9F4E-8A854EE5FAF6}"/>
              </a:ext>
            </a:extLst>
          </p:cNvPr>
          <p:cNvSpPr txBox="1"/>
          <p:nvPr/>
        </p:nvSpPr>
        <p:spPr>
          <a:xfrm>
            <a:off x="858175" y="4042859"/>
            <a:ext cx="74347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B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Государственное учреждение – Нижегородское региональное отделение Фонда социального страхования РФ</a:t>
            </a:r>
          </a:p>
        </p:txBody>
      </p:sp>
    </p:spTree>
    <p:extLst>
      <p:ext uri="{BB962C8B-B14F-4D97-AF65-F5344CB8AC3E}">
        <p14:creationId xmlns:p14="http://schemas.microsoft.com/office/powerpoint/2010/main" val="63778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3735977" cy="419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5413"/>
            <a:ext cx="3151103" cy="4898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3083413"/>
            <a:ext cx="2118209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3 млн. 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3682526"/>
            <a:ext cx="2300951" cy="5647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Страхователи</a:t>
            </a:r>
          </a:p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 </a:t>
            </a:r>
            <a:r>
              <a:rPr lang="ru-RU" sz="18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(работодатели)</a:t>
            </a:r>
            <a:endParaRPr lang="ru-RU" sz="18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3731105"/>
            <a:ext cx="2288127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95 тыс. 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4422449"/>
            <a:ext cx="4240584" cy="51090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Численность работающих </a:t>
            </a:r>
          </a:p>
          <a:p>
            <a:pPr>
              <a:lnSpc>
                <a:spcPct val="70000"/>
              </a:lnSpc>
            </a:pPr>
            <a:r>
              <a:rPr lang="ru-RU" sz="18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(застрахованных граждан)</a:t>
            </a:r>
            <a:endParaRPr lang="ru-RU" sz="18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3083413"/>
            <a:ext cx="3759684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Численность населения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4422448"/>
            <a:ext cx="3349315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1 млн. 200 тыс.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0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006766" y="1180113"/>
            <a:ext cx="5239433" cy="569847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marL="257175" indent="-257175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Нижегородский регион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343531" y="362152"/>
              <a:ext cx="7989795" cy="595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ПИЛОТНЫЙ ПРОЕКТ – ПРЯМЫЕ ВЫПЛАТЫ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10" name="Рисунок 9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6" t="14698" r="26147" b="38482"/>
          <a:stretch/>
        </p:blipFill>
        <p:spPr>
          <a:xfrm>
            <a:off x="257649" y="1121537"/>
            <a:ext cx="683600" cy="619338"/>
          </a:xfrm>
          <a:prstGeom prst="ellipse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877567" y="2841273"/>
            <a:ext cx="5239433" cy="941203"/>
            <a:chOff x="-13378902" y="2061909"/>
            <a:chExt cx="10843591" cy="811272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-13378902" y="2061909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-11869172" y="2242049"/>
              <a:ext cx="8358913" cy="450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0342A9"/>
                  </a:solidFill>
                  <a:latin typeface="Century Gothic" panose="020B0502020202020204" pitchFamily="34" charset="0"/>
                </a:rPr>
                <a:t>с</a:t>
              </a:r>
              <a:r>
                <a:rPr lang="ru-RU" sz="2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 01.07.2011 года</a:t>
              </a:r>
              <a:endParaRPr lang="ru-RU" sz="2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198" y="3175824"/>
            <a:ext cx="2710515" cy="112938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792" y="4236492"/>
            <a:ext cx="1835055" cy="62184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7186150" y="4284798"/>
            <a:ext cx="1622880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01.01.2021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34" y="4764419"/>
            <a:ext cx="8254699" cy="121931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65347" y="4697622"/>
            <a:ext cx="300446" cy="25472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3737" y="4690863"/>
            <a:ext cx="310923" cy="268247"/>
          </a:xfrm>
          <a:prstGeom prst="rect">
            <a:avLst/>
          </a:prstGeom>
        </p:spPr>
      </p:pic>
      <p:sp>
        <p:nvSpPr>
          <p:cNvPr id="23" name="Пятиугольник 22"/>
          <p:cNvSpPr/>
          <p:nvPr/>
        </p:nvSpPr>
        <p:spPr>
          <a:xfrm>
            <a:off x="2643596" y="4573525"/>
            <a:ext cx="3473404" cy="502921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800" b="1" dirty="0" smtClean="0">
                <a:solidFill>
                  <a:srgbClr val="FFFF00"/>
                </a:solidFill>
              </a:rPr>
              <a:t>ПРЯМЫЕ ВЫПЛАТЫ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6" name="8-конечная звезда 5"/>
          <p:cNvSpPr/>
          <p:nvPr/>
        </p:nvSpPr>
        <p:spPr>
          <a:xfrm>
            <a:off x="1674612" y="1740340"/>
            <a:ext cx="3469711" cy="1146004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МЫ БЫЛИ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ПЕРВЫЕ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4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193576"/>
            <a:ext cx="8132693" cy="608454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t="11610" b="63020"/>
          <a:stretch/>
        </p:blipFill>
        <p:spPr>
          <a:xfrm>
            <a:off x="1" y="4161168"/>
            <a:ext cx="9144000" cy="985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6350" y="193576"/>
            <a:ext cx="582084" cy="599085"/>
          </a:xfrm>
          <a:prstGeom prst="rect">
            <a:avLst/>
          </a:prstGeom>
        </p:spPr>
      </p:pic>
      <p:pic>
        <p:nvPicPr>
          <p:cNvPr id="9" name="Рисунок 8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6" t="14698" r="26147" b="38482"/>
          <a:stretch/>
        </p:blipFill>
        <p:spPr>
          <a:xfrm>
            <a:off x="248194" y="225429"/>
            <a:ext cx="559961" cy="535379"/>
          </a:xfrm>
          <a:prstGeom prst="ellipse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045616" y="285369"/>
            <a:ext cx="5415585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rgbClr val="0342A9"/>
                </a:solidFill>
                <a:latin typeface="Century Gothic" panose="020B0502020202020204" pitchFamily="34" charset="0"/>
              </a:rPr>
              <a:t>9</a:t>
            </a: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 лет в «Пилоте» – ШТАТНЫЙ РЕЖИМ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3547" y="921425"/>
            <a:ext cx="4038426" cy="395953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Количество обращений</a:t>
            </a:r>
            <a:endParaRPr lang="ru-RU" sz="15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561734"/>
              </p:ext>
            </p:extLst>
          </p:nvPr>
        </p:nvGraphicFramePr>
        <p:xfrm>
          <a:off x="238948" y="1585747"/>
          <a:ext cx="3613335" cy="2468044"/>
        </p:xfrm>
        <a:graphic>
          <a:graphicData uri="http://schemas.openxmlformats.org/drawingml/2006/table">
            <a:tbl>
              <a:tblPr/>
              <a:tblGrid>
                <a:gridCol w="722667"/>
                <a:gridCol w="722667"/>
                <a:gridCol w="722667"/>
                <a:gridCol w="722667"/>
                <a:gridCol w="722667"/>
              </a:tblGrid>
              <a:tr h="168920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677 387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08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648 565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2019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9508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632 054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2018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9508"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621 712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2017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95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570 383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2016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95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2015 год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4789711" y="921425"/>
            <a:ext cx="4084574" cy="411470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Способ обращения</a:t>
            </a:r>
            <a:endParaRPr lang="ru-RU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32936" y="921426"/>
            <a:ext cx="452667" cy="33553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b="17497"/>
          <a:stretch/>
        </p:blipFill>
        <p:spPr>
          <a:xfrm>
            <a:off x="4685603" y="1578363"/>
            <a:ext cx="4120877" cy="2485730"/>
          </a:xfrm>
          <a:prstGeom prst="rect">
            <a:avLst/>
          </a:prstGeom>
        </p:spPr>
      </p:pic>
      <p:sp>
        <p:nvSpPr>
          <p:cNvPr id="4" name="Пятиугольник 3"/>
          <p:cNvSpPr/>
          <p:nvPr/>
        </p:nvSpPr>
        <p:spPr>
          <a:xfrm>
            <a:off x="6001826" y="3290912"/>
            <a:ext cx="3415473" cy="484632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ЭЛЕКТРОННЫЙ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РЕЕСТР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94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68941" y="1361828"/>
            <a:ext cx="3630012" cy="127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Лариса Анатольевна Савина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главный бухгалтер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ЗАО «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Контес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» </a:t>
            </a:r>
          </a:p>
          <a:p>
            <a:pPr algn="ctr"/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</a:rPr>
              <a:t>Численность работающих менее 15</a:t>
            </a:r>
          </a:p>
          <a:p>
            <a:pPr algn="ctr"/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</a:rPr>
              <a:t> человек</a:t>
            </a:r>
            <a:endParaRPr lang="ru-RU" b="1" u="sng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34877" y="386738"/>
              <a:ext cx="4843635" cy="595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ПОСОБИЯ ПО-НОВОМУ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909870" y="289054"/>
            <a:ext cx="3139675" cy="41749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МНЕНИЯ НИЖЕГОРОДЦЕВ</a:t>
            </a:r>
            <a:endParaRPr lang="ru-RU" sz="15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161051" y="831100"/>
            <a:ext cx="4637315" cy="1746530"/>
          </a:xfrm>
          <a:prstGeom prst="wedgeEllipseCallout">
            <a:avLst>
              <a:gd name="adj1" fmla="val -74500"/>
              <a:gd name="adj2" fmla="val 345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«Пилотный проект мне как бухгалтеру дает возможность «не заморачиваться» в расчетах выплат, отвлечении собственных финансовых средств компаний с последующим обращением в Фонд за возмещением. Пособия приходят быстро. …»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785347" y="2606701"/>
            <a:ext cx="5201276" cy="2372222"/>
          </a:xfrm>
          <a:prstGeom prst="wedgeEllipseCallout">
            <a:avLst>
              <a:gd name="adj1" fmla="val -67095"/>
              <a:gd name="adj2" fmla="val 31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«В первое время перехода были некоторые сложности. Были ошибки, но сейчас, когда программа сама подсказывает правильность передачи данных, особых вопросов нет. В организации ежемесячно получают пособия до 300 человек. Несколько раз сталкивалась с предъявлением поддельных листков. Программа такие листки нетрудоспособности не пропускает…»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98502" y="2691757"/>
            <a:ext cx="4486945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8502" y="3255111"/>
            <a:ext cx="3800451" cy="1348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Наталья Юрьевна Усольцева</a:t>
            </a:r>
            <a:endParaRPr lang="ru-RU" sz="8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 начальник бюро по заработной плате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НОАО «</a:t>
            </a:r>
            <a:r>
              <a:rPr lang="ru-RU" sz="1600" b="1" dirty="0" err="1" smtClean="0">
                <a:solidFill>
                  <a:schemeClr val="accent5">
                    <a:lumMod val="75000"/>
                  </a:schemeClr>
                </a:solidFill>
              </a:rPr>
              <a:t>Гидромаш</a:t>
            </a: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</a:p>
          <a:p>
            <a:pPr algn="ctr"/>
            <a:r>
              <a:rPr lang="ru-RU" b="1" u="sng" dirty="0">
                <a:solidFill>
                  <a:schemeClr val="accent4">
                    <a:lumMod val="50000"/>
                  </a:schemeClr>
                </a:solidFill>
              </a:rPr>
              <a:t>Численность работающих 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</a:rPr>
              <a:t>около 3,5 тыс. </a:t>
            </a:r>
            <a:r>
              <a:rPr lang="ru-RU" b="1" u="sng" dirty="0">
                <a:solidFill>
                  <a:schemeClr val="accent4">
                    <a:lumMod val="50000"/>
                  </a:schemeClr>
                </a:solidFill>
              </a:rPr>
              <a:t>человек</a:t>
            </a:r>
          </a:p>
          <a:p>
            <a:pPr algn="ctr"/>
            <a:endParaRPr lang="ru-RU" sz="16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3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70" y="1486164"/>
            <a:ext cx="3462208" cy="342424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" y="1"/>
            <a:ext cx="8558213" cy="414439"/>
            <a:chOff x="471248" y="83555"/>
            <a:chExt cx="11381085" cy="177674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3"/>
              <a:ext cx="10792724" cy="1018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561007"/>
            <a:ext cx="8243888" cy="874546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РЕШИТЬ ВОПРОСЫ, СВЯЗАННЫЕ ПО ВЗАИМОДЕЙСТВИЮ КАДРОВОЙ И БУХГАЛТЕРСКОЙ СЛУЖБАМИ ОРГАНИЗАЦИИ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 rot="5400000">
            <a:off x="218283" y="3192623"/>
            <a:ext cx="3474856" cy="61940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2203770" y="4915300"/>
            <a:ext cx="3539187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80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5755"/>
            <a:ext cx="8558214" cy="474766"/>
            <a:chOff x="471247" y="74288"/>
            <a:chExt cx="11381086" cy="764394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7" y="74288"/>
              <a:ext cx="10843591" cy="764394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59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0" y="563723"/>
            <a:ext cx="8243888" cy="874546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ДОВЕСТИ ДО СВЕДЕНИЯ РАБОТНИКОВ ИНФОРМАЦИЮ О НОВОМ ПОРЯДКЕ ВЫПЛАТЫ ПОСОБИЙ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6"/>
          <a:stretch/>
        </p:blipFill>
        <p:spPr>
          <a:xfrm>
            <a:off x="1575837" y="1532981"/>
            <a:ext cx="6046811" cy="34654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336" y="1621198"/>
            <a:ext cx="940252" cy="559235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201606" y="5028344"/>
            <a:ext cx="6633289" cy="64776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 rot="5400000">
            <a:off x="-424791" y="3198357"/>
            <a:ext cx="3376471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0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29" y="1808420"/>
            <a:ext cx="6548094" cy="323948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" y="1"/>
            <a:ext cx="8558213" cy="469011"/>
            <a:chOff x="471248" y="83555"/>
            <a:chExt cx="11381085" cy="75512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755128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59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568691"/>
            <a:ext cx="8243888" cy="123002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РЕШИТЬ ВОПРОСЫ, СВЯЗАННЫЕ С ПОРЯДКОМ ПРЕДОСТАВЛЕНИЯ ДОКУМЕНТОВ И РЕЕСТРОВ СВЕДЕНИЙ ДЛЯ ВЫПЛАТЫ ПОСОБИЙ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 rot="5400000">
            <a:off x="-461636" y="3596052"/>
            <a:ext cx="2848009" cy="75098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 flipV="1">
            <a:off x="1035110" y="5057606"/>
            <a:ext cx="3002825" cy="45719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453" y="1315826"/>
            <a:ext cx="5248101" cy="3827674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" y="1"/>
            <a:ext cx="8558213" cy="394704"/>
            <a:chOff x="471248" y="83555"/>
            <a:chExt cx="11381085" cy="177674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594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602" y="559607"/>
            <a:ext cx="8413209" cy="92667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42430" y="1611668"/>
            <a:ext cx="3923919" cy="2289005"/>
            <a:chOff x="-881429" y="295704"/>
            <a:chExt cx="3923919" cy="228900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81429" y="295704"/>
              <a:ext cx="1088231" cy="983275"/>
            </a:xfrm>
            <a:prstGeom prst="rect">
              <a:avLst/>
            </a:prstGeom>
            <a:noFill/>
            <a:ln w="38100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478" y="1623024"/>
              <a:ext cx="1217871" cy="961685"/>
            </a:xfrm>
            <a:prstGeom prst="rect">
              <a:avLst/>
            </a:prstGeom>
            <a:noFill/>
            <a:ln w="38100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261"/>
            <a:stretch/>
          </p:blipFill>
          <p:spPr bwMode="auto">
            <a:xfrm>
              <a:off x="1542908" y="588179"/>
              <a:ext cx="1499582" cy="972479"/>
            </a:xfrm>
            <a:prstGeom prst="rect">
              <a:avLst/>
            </a:prstGeom>
            <a:noFill/>
            <a:ln w="38100">
              <a:solidFill>
                <a:srgbClr val="EE785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015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4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4248</TotalTime>
  <Words>352</Words>
  <Application>Microsoft Office PowerPoint</Application>
  <PresentationFormat>Экран (16:9)</PresentationFormat>
  <Paragraphs>75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Calibri</vt:lpstr>
      <vt:lpstr>Arial</vt:lpstr>
      <vt:lpstr>Century Gothic</vt:lpstr>
      <vt:lpstr>Calibri Light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Железнякова Светлана</dc:creator>
  <cp:lastModifiedBy>Мочалова Наталья Владимировна</cp:lastModifiedBy>
  <cp:revision>861</cp:revision>
  <cp:lastPrinted>2020-01-28T08:01:26Z</cp:lastPrinted>
  <dcterms:created xsi:type="dcterms:W3CDTF">2019-10-23T11:12:40Z</dcterms:created>
  <dcterms:modified xsi:type="dcterms:W3CDTF">2020-08-04T11:24:38Z</dcterms:modified>
</cp:coreProperties>
</file>